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8"/>
  </p:notesMasterIdLst>
  <p:sldIdLst>
    <p:sldId id="261" r:id="rId2"/>
    <p:sldId id="262" r:id="rId3"/>
    <p:sldId id="332" r:id="rId4"/>
    <p:sldId id="379" r:id="rId5"/>
    <p:sldId id="380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263" r:id="rId69"/>
    <p:sldId id="333" r:id="rId70"/>
    <p:sldId id="426" r:id="rId71"/>
    <p:sldId id="429" r:id="rId72"/>
    <p:sldId id="334" r:id="rId73"/>
    <p:sldId id="427" r:id="rId74"/>
    <p:sldId id="428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81" r:id="rId83"/>
    <p:sldId id="382" r:id="rId84"/>
    <p:sldId id="383" r:id="rId85"/>
    <p:sldId id="384" r:id="rId86"/>
    <p:sldId id="385" r:id="rId87"/>
    <p:sldId id="386" r:id="rId88"/>
    <p:sldId id="387" r:id="rId89"/>
    <p:sldId id="388" r:id="rId90"/>
    <p:sldId id="389" r:id="rId91"/>
    <p:sldId id="390" r:id="rId92"/>
    <p:sldId id="391" r:id="rId93"/>
    <p:sldId id="392" r:id="rId94"/>
    <p:sldId id="393" r:id="rId95"/>
    <p:sldId id="394" r:id="rId96"/>
    <p:sldId id="395" r:id="rId97"/>
    <p:sldId id="396" r:id="rId98"/>
    <p:sldId id="397" r:id="rId99"/>
    <p:sldId id="398" r:id="rId100"/>
    <p:sldId id="430" r:id="rId101"/>
    <p:sldId id="431" r:id="rId102"/>
    <p:sldId id="432" r:id="rId103"/>
    <p:sldId id="433" r:id="rId104"/>
    <p:sldId id="442" r:id="rId105"/>
    <p:sldId id="434" r:id="rId106"/>
    <p:sldId id="443" r:id="rId107"/>
    <p:sldId id="435" r:id="rId108"/>
    <p:sldId id="436" r:id="rId109"/>
    <p:sldId id="437" r:id="rId110"/>
    <p:sldId id="438" r:id="rId111"/>
    <p:sldId id="439" r:id="rId112"/>
    <p:sldId id="440" r:id="rId113"/>
    <p:sldId id="441" r:id="rId114"/>
    <p:sldId id="399" r:id="rId115"/>
    <p:sldId id="400" r:id="rId116"/>
    <p:sldId id="401" r:id="rId117"/>
    <p:sldId id="402" r:id="rId118"/>
    <p:sldId id="403" r:id="rId119"/>
    <p:sldId id="404" r:id="rId120"/>
    <p:sldId id="405" r:id="rId121"/>
    <p:sldId id="406" r:id="rId122"/>
    <p:sldId id="407" r:id="rId123"/>
    <p:sldId id="408" r:id="rId124"/>
    <p:sldId id="409" r:id="rId125"/>
    <p:sldId id="410" r:id="rId126"/>
    <p:sldId id="411" r:id="rId127"/>
    <p:sldId id="412" r:id="rId128"/>
    <p:sldId id="413" r:id="rId129"/>
    <p:sldId id="414" r:id="rId130"/>
    <p:sldId id="415" r:id="rId131"/>
    <p:sldId id="416" r:id="rId132"/>
    <p:sldId id="417" r:id="rId133"/>
    <p:sldId id="418" r:id="rId134"/>
    <p:sldId id="419" r:id="rId135"/>
    <p:sldId id="420" r:id="rId136"/>
    <p:sldId id="421" r:id="rId137"/>
    <p:sldId id="422" r:id="rId138"/>
    <p:sldId id="423" r:id="rId139"/>
    <p:sldId id="424" r:id="rId140"/>
    <p:sldId id="425" r:id="rId141"/>
    <p:sldId id="342" r:id="rId142"/>
    <p:sldId id="343" r:id="rId143"/>
    <p:sldId id="344" r:id="rId144"/>
    <p:sldId id="345" r:id="rId145"/>
    <p:sldId id="444" r:id="rId146"/>
    <p:sldId id="347" r:id="rId147"/>
    <p:sldId id="349" r:id="rId148"/>
    <p:sldId id="350" r:id="rId149"/>
    <p:sldId id="351" r:id="rId150"/>
    <p:sldId id="352" r:id="rId151"/>
    <p:sldId id="445" r:id="rId152"/>
    <p:sldId id="354" r:id="rId153"/>
    <p:sldId id="355" r:id="rId154"/>
    <p:sldId id="356" r:id="rId155"/>
    <p:sldId id="357" r:id="rId156"/>
    <p:sldId id="358" r:id="rId157"/>
    <p:sldId id="359" r:id="rId158"/>
    <p:sldId id="360" r:id="rId159"/>
    <p:sldId id="361" r:id="rId160"/>
    <p:sldId id="362" r:id="rId161"/>
    <p:sldId id="363" r:id="rId162"/>
    <p:sldId id="364" r:id="rId163"/>
    <p:sldId id="365" r:id="rId164"/>
    <p:sldId id="366" r:id="rId165"/>
    <p:sldId id="367" r:id="rId166"/>
    <p:sldId id="368" r:id="rId167"/>
    <p:sldId id="369" r:id="rId168"/>
    <p:sldId id="370" r:id="rId169"/>
    <p:sldId id="371" r:id="rId170"/>
    <p:sldId id="372" r:id="rId171"/>
    <p:sldId id="373" r:id="rId172"/>
    <p:sldId id="374" r:id="rId173"/>
    <p:sldId id="376" r:id="rId174"/>
    <p:sldId id="377" r:id="rId175"/>
    <p:sldId id="378" r:id="rId176"/>
    <p:sldId id="346" r:id="rId1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52" autoAdjust="0"/>
  </p:normalViewPr>
  <p:slideViewPr>
    <p:cSldViewPr snapToGrid="0" snapToObjects="1">
      <p:cViewPr varScale="1">
        <p:scale>
          <a:sx n="82" d="100"/>
          <a:sy n="82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presProps" Target="presProps.xml"/><Relationship Id="rId181" Type="http://schemas.openxmlformats.org/officeDocument/2006/relationships/viewProps" Target="viewProps.xml"/><Relationship Id="rId182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notesMaster" Target="notesMasters/notesMaster1.xml"/><Relationship Id="rId179" Type="http://schemas.openxmlformats.org/officeDocument/2006/relationships/printerSettings" Target="printerSettings/printerSettings1.bin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C7F0C-7CBD-CC46-971C-1A79AD307134}" type="doc">
      <dgm:prSet loTypeId="urn:microsoft.com/office/officeart/2008/layout/VerticalCurvedList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B9C9D048-7DFC-3840-AB12-EE958A2BAEA5}">
      <dgm:prSet/>
      <dgm:spPr/>
      <dgm:t>
        <a:bodyPr/>
        <a:lstStyle/>
        <a:p>
          <a:r>
            <a:rPr lang="en-US" b="1" dirty="0" err="1" smtClean="0">
              <a:cs typeface="ＭＳ Ｐゴシック" charset="0"/>
            </a:rPr>
            <a:t>Découverte</a:t>
          </a:r>
          <a:r>
            <a:rPr lang="en-US" b="1" dirty="0" smtClean="0">
              <a:cs typeface="ＭＳ Ｐゴシック" charset="0"/>
            </a:rPr>
            <a:t> </a:t>
          </a:r>
          <a:r>
            <a:rPr lang="en-US" b="1" dirty="0" err="1" smtClean="0">
              <a:cs typeface="ＭＳ Ｐゴシック" charset="0"/>
            </a:rPr>
            <a:t>Sémantique</a:t>
          </a:r>
          <a:r>
            <a:rPr lang="en-US" b="1" dirty="0" smtClean="0">
              <a:cs typeface="ＭＳ Ｐゴシック" charset="0"/>
            </a:rPr>
            <a:t> inter-</a:t>
          </a:r>
          <a:r>
            <a:rPr lang="en-US" b="1" dirty="0" err="1" smtClean="0">
              <a:cs typeface="ＭＳ Ｐゴシック" charset="0"/>
            </a:rPr>
            <a:t>domaine</a:t>
          </a:r>
          <a:endParaRPr lang="en-US" b="1" dirty="0">
            <a:cs typeface="ＭＳ Ｐゴシック" charset="0"/>
          </a:endParaRPr>
        </a:p>
      </dgm:t>
    </dgm:pt>
    <dgm:pt modelId="{6EA1DBEE-6E13-9546-808E-3FEC6C0142FA}" type="parTrans" cxnId="{9FBBACFE-E206-5A45-9B88-5192EC687D58}">
      <dgm:prSet/>
      <dgm:spPr/>
      <dgm:t>
        <a:bodyPr/>
        <a:lstStyle/>
        <a:p>
          <a:endParaRPr lang="en-GB" b="1"/>
        </a:p>
      </dgm:t>
    </dgm:pt>
    <dgm:pt modelId="{04E2BE43-4190-CF4E-A1A1-9DAF53342FF3}" type="sibTrans" cxnId="{9FBBACFE-E206-5A45-9B88-5192EC687D58}">
      <dgm:prSet/>
      <dgm:spPr/>
      <dgm:t>
        <a:bodyPr/>
        <a:lstStyle/>
        <a:p>
          <a:endParaRPr lang="en-GB" b="1"/>
        </a:p>
      </dgm:t>
    </dgm:pt>
    <dgm:pt modelId="{6A427949-889B-CE4F-BED5-40FBE67243E0}">
      <dgm:prSet/>
      <dgm:spPr/>
      <dgm:t>
        <a:bodyPr/>
        <a:lstStyle/>
        <a:p>
          <a:r>
            <a:rPr lang="en-US" b="1" dirty="0" err="1" smtClean="0">
              <a:cs typeface="ＭＳ Ｐゴシック" charset="0"/>
            </a:rPr>
            <a:t>Visualisation</a:t>
          </a:r>
          <a:r>
            <a:rPr lang="en-US" b="1" dirty="0" smtClean="0">
              <a:cs typeface="ＭＳ Ｐゴシック" charset="0"/>
            </a:rPr>
            <a:t> </a:t>
          </a:r>
          <a:r>
            <a:rPr lang="en-US" b="1" dirty="0" err="1" smtClean="0">
              <a:cs typeface="ＭＳ Ｐゴシック" charset="0"/>
            </a:rPr>
            <a:t>dynamique</a:t>
          </a:r>
          <a:r>
            <a:rPr lang="en-US" b="1" dirty="0" smtClean="0">
              <a:cs typeface="ＭＳ Ｐゴシック" charset="0"/>
            </a:rPr>
            <a:t> des </a:t>
          </a:r>
          <a:r>
            <a:rPr lang="en-US" b="1" dirty="0" err="1" smtClean="0">
              <a:cs typeface="ＭＳ Ｐゴシック" charset="0"/>
            </a:rPr>
            <a:t>données</a:t>
          </a:r>
          <a:endParaRPr lang="en-US" b="1" dirty="0" smtClean="0">
            <a:cs typeface="ＭＳ Ｐゴシック" charset="0"/>
          </a:endParaRPr>
        </a:p>
      </dgm:t>
    </dgm:pt>
    <dgm:pt modelId="{5F7A30FD-8C54-C548-9FB8-603F58DD88A5}" type="parTrans" cxnId="{E4CAB490-D506-994B-86DA-1BB847A87CB3}">
      <dgm:prSet/>
      <dgm:spPr/>
      <dgm:t>
        <a:bodyPr/>
        <a:lstStyle/>
        <a:p>
          <a:endParaRPr lang="en-GB" b="1"/>
        </a:p>
      </dgm:t>
    </dgm:pt>
    <dgm:pt modelId="{F1B7A233-A91E-864C-98D8-F9D66E3AB47F}" type="sibTrans" cxnId="{E4CAB490-D506-994B-86DA-1BB847A87CB3}">
      <dgm:prSet/>
      <dgm:spPr/>
      <dgm:t>
        <a:bodyPr/>
        <a:lstStyle/>
        <a:p>
          <a:endParaRPr lang="en-GB" b="1"/>
        </a:p>
      </dgm:t>
    </dgm:pt>
    <dgm:pt modelId="{3B022EE6-A184-4DBF-AF23-01BE29D7C09B}">
      <dgm:prSet/>
      <dgm:spPr/>
      <dgm:t>
        <a:bodyPr/>
        <a:lstStyle/>
        <a:p>
          <a:r>
            <a:rPr lang="en-US" b="1" dirty="0" smtClean="0">
              <a:cs typeface="ＭＳ Ｐゴシック" charset="0"/>
            </a:rPr>
            <a:t>Classification des </a:t>
          </a:r>
          <a:r>
            <a:rPr lang="en-US" b="1" dirty="0" err="1" smtClean="0">
              <a:cs typeface="ＭＳ Ｐゴシック" charset="0"/>
            </a:rPr>
            <a:t>résultats</a:t>
          </a:r>
          <a:r>
            <a:rPr lang="en-US" b="1" dirty="0" smtClean="0">
              <a:cs typeface="ＭＳ Ｐゴシック" charset="0"/>
            </a:rPr>
            <a:t> (</a:t>
          </a:r>
          <a:r>
            <a:rPr lang="en-US" b="1" dirty="0" err="1" smtClean="0">
              <a:cs typeface="ＭＳ Ｐゴシック" charset="0"/>
            </a:rPr>
            <a:t>données</a:t>
          </a:r>
          <a:r>
            <a:rPr lang="en-US" b="1" dirty="0" smtClean="0">
              <a:cs typeface="ＭＳ Ｐゴシック" charset="0"/>
            </a:rPr>
            <a:t> </a:t>
          </a:r>
          <a:r>
            <a:rPr lang="en-US" b="1" dirty="0" err="1" smtClean="0">
              <a:cs typeface="ＭＳ Ｐゴシック" charset="0"/>
            </a:rPr>
            <a:t>accessibles</a:t>
          </a:r>
          <a:r>
            <a:rPr lang="en-US" b="1" dirty="0" smtClean="0">
              <a:cs typeface="ＭＳ Ｐゴシック" charset="0"/>
            </a:rPr>
            <a:t> en premier)</a:t>
          </a:r>
          <a:endParaRPr lang="en-US" b="1" dirty="0">
            <a:cs typeface="ＭＳ Ｐゴシック" charset="0"/>
          </a:endParaRPr>
        </a:p>
      </dgm:t>
    </dgm:pt>
    <dgm:pt modelId="{9EEED424-7383-430D-B8EC-53000849E756}" type="parTrans" cxnId="{C922F68A-FF75-4787-989A-47581A5D6F95}">
      <dgm:prSet/>
      <dgm:spPr/>
      <dgm:t>
        <a:bodyPr/>
        <a:lstStyle/>
        <a:p>
          <a:endParaRPr lang="en-US"/>
        </a:p>
      </dgm:t>
    </dgm:pt>
    <dgm:pt modelId="{17EB3165-87DB-4E88-BF8D-A6EAAEB4F2AB}" type="sibTrans" cxnId="{C922F68A-FF75-4787-989A-47581A5D6F95}">
      <dgm:prSet/>
      <dgm:spPr/>
      <dgm:t>
        <a:bodyPr/>
        <a:lstStyle/>
        <a:p>
          <a:endParaRPr lang="en-US"/>
        </a:p>
      </dgm:t>
    </dgm:pt>
    <dgm:pt modelId="{4018F41B-4CBE-4491-8ED2-DD0BB3472C4D}">
      <dgm:prSet/>
      <dgm:spPr/>
      <dgm:t>
        <a:bodyPr/>
        <a:lstStyle/>
        <a:p>
          <a:r>
            <a:rPr lang="en-US" b="1" dirty="0" err="1" smtClean="0">
              <a:cs typeface="ＭＳ Ｐゴシック" charset="0"/>
            </a:rPr>
            <a:t>Extensibilité</a:t>
          </a:r>
          <a:endParaRPr lang="en-US" b="1" dirty="0" smtClean="0">
            <a:cs typeface="ＭＳ Ｐゴシック" charset="0"/>
          </a:endParaRPr>
        </a:p>
      </dgm:t>
    </dgm:pt>
    <dgm:pt modelId="{B877A0AE-CDEE-44F1-AB44-B775B216A951}" type="parTrans" cxnId="{68E5E13C-5623-403C-B24A-3A55B7F8C11C}">
      <dgm:prSet/>
      <dgm:spPr/>
      <dgm:t>
        <a:bodyPr/>
        <a:lstStyle/>
        <a:p>
          <a:endParaRPr lang="en-US"/>
        </a:p>
      </dgm:t>
    </dgm:pt>
    <dgm:pt modelId="{E35432AA-3789-407A-835D-54C92D220E48}" type="sibTrans" cxnId="{68E5E13C-5623-403C-B24A-3A55B7F8C11C}">
      <dgm:prSet/>
      <dgm:spPr/>
      <dgm:t>
        <a:bodyPr/>
        <a:lstStyle/>
        <a:p>
          <a:endParaRPr lang="en-US"/>
        </a:p>
      </dgm:t>
    </dgm:pt>
    <dgm:pt modelId="{80C88E29-E26E-D742-8150-0B16A70E809F}">
      <dgm:prSet/>
      <dgm:spPr/>
      <dgm:t>
        <a:bodyPr/>
        <a:lstStyle/>
        <a:p>
          <a:r>
            <a:rPr lang="en-US" b="1" dirty="0" err="1" smtClean="0">
              <a:cs typeface="ＭＳ Ｐゴシック" charset="0"/>
            </a:rPr>
            <a:t>Accès</a:t>
          </a:r>
          <a:r>
            <a:rPr lang="en-US" b="1" dirty="0" smtClean="0">
              <a:cs typeface="ＭＳ Ｐゴシック" charset="0"/>
            </a:rPr>
            <a:t> </a:t>
          </a:r>
          <a:r>
            <a:rPr lang="en-US" b="1" dirty="0" err="1" smtClean="0">
              <a:cs typeface="ＭＳ Ｐゴシック" charset="0"/>
            </a:rPr>
            <a:t>harmonisé</a:t>
          </a:r>
          <a:r>
            <a:rPr lang="en-US" b="1" dirty="0" smtClean="0">
              <a:cs typeface="ＭＳ Ｐゴシック" charset="0"/>
            </a:rPr>
            <a:t> aux </a:t>
          </a:r>
          <a:r>
            <a:rPr lang="en-US" b="1" dirty="0" err="1" smtClean="0">
              <a:cs typeface="ＭＳ Ｐゴシック" charset="0"/>
            </a:rPr>
            <a:t>données</a:t>
          </a:r>
          <a:endParaRPr lang="en-US" b="1" dirty="0" smtClean="0">
            <a:cs typeface="ＭＳ Ｐゴシック" charset="0"/>
          </a:endParaRPr>
        </a:p>
      </dgm:t>
    </dgm:pt>
    <dgm:pt modelId="{02210B81-6E12-174E-B6C9-52706C319E9F}" type="sibTrans" cxnId="{2108A469-ACF3-C940-AF85-1FC06AA902AB}">
      <dgm:prSet/>
      <dgm:spPr/>
      <dgm:t>
        <a:bodyPr/>
        <a:lstStyle/>
        <a:p>
          <a:endParaRPr lang="en-GB" b="1"/>
        </a:p>
      </dgm:t>
    </dgm:pt>
    <dgm:pt modelId="{78BD8F9C-3138-F045-91EF-E8FDC07F2B9B}" type="parTrans" cxnId="{2108A469-ACF3-C940-AF85-1FC06AA902AB}">
      <dgm:prSet/>
      <dgm:spPr/>
      <dgm:t>
        <a:bodyPr/>
        <a:lstStyle/>
        <a:p>
          <a:endParaRPr lang="en-GB" b="1"/>
        </a:p>
      </dgm:t>
    </dgm:pt>
    <dgm:pt modelId="{C3FFA0F3-905C-8E4C-B97B-989273CE81F0}" type="pres">
      <dgm:prSet presAssocID="{4B8C7F0C-7CBD-CC46-971C-1A79AD30713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55B69D8-3EC0-5943-8FFD-133F5E982109}" type="pres">
      <dgm:prSet presAssocID="{4B8C7F0C-7CBD-CC46-971C-1A79AD307134}" presName="Name1" presStyleCnt="0"/>
      <dgm:spPr/>
      <dgm:t>
        <a:bodyPr/>
        <a:lstStyle/>
        <a:p>
          <a:endParaRPr lang="en-US"/>
        </a:p>
      </dgm:t>
    </dgm:pt>
    <dgm:pt modelId="{1485F0FA-09FE-C840-AFB7-3055D6793133}" type="pres">
      <dgm:prSet presAssocID="{4B8C7F0C-7CBD-CC46-971C-1A79AD307134}" presName="cycle" presStyleCnt="0"/>
      <dgm:spPr/>
      <dgm:t>
        <a:bodyPr/>
        <a:lstStyle/>
        <a:p>
          <a:endParaRPr lang="en-US"/>
        </a:p>
      </dgm:t>
    </dgm:pt>
    <dgm:pt modelId="{101BF04C-2349-6244-BC0C-AE890F2521A2}" type="pres">
      <dgm:prSet presAssocID="{4B8C7F0C-7CBD-CC46-971C-1A79AD307134}" presName="srcNode" presStyleLbl="node1" presStyleIdx="0" presStyleCnt="5"/>
      <dgm:spPr/>
      <dgm:t>
        <a:bodyPr/>
        <a:lstStyle/>
        <a:p>
          <a:endParaRPr lang="en-US"/>
        </a:p>
      </dgm:t>
    </dgm:pt>
    <dgm:pt modelId="{7A141F89-2473-6049-88AB-8A3D9AFCE375}" type="pres">
      <dgm:prSet presAssocID="{4B8C7F0C-7CBD-CC46-971C-1A79AD307134}" presName="conn" presStyleLbl="parChTrans1D2" presStyleIdx="0" presStyleCnt="1"/>
      <dgm:spPr/>
      <dgm:t>
        <a:bodyPr/>
        <a:lstStyle/>
        <a:p>
          <a:endParaRPr lang="en-US"/>
        </a:p>
      </dgm:t>
    </dgm:pt>
    <dgm:pt modelId="{07B917AF-6EE0-0446-AFCD-A331A985362E}" type="pres">
      <dgm:prSet presAssocID="{4B8C7F0C-7CBD-CC46-971C-1A79AD307134}" presName="extraNode" presStyleLbl="node1" presStyleIdx="0" presStyleCnt="5"/>
      <dgm:spPr/>
      <dgm:t>
        <a:bodyPr/>
        <a:lstStyle/>
        <a:p>
          <a:endParaRPr lang="en-US"/>
        </a:p>
      </dgm:t>
    </dgm:pt>
    <dgm:pt modelId="{1A0E805F-4088-8C43-BEA7-41629F231554}" type="pres">
      <dgm:prSet presAssocID="{4B8C7F0C-7CBD-CC46-971C-1A79AD307134}" presName="dstNode" presStyleLbl="node1" presStyleIdx="0" presStyleCnt="5"/>
      <dgm:spPr/>
      <dgm:t>
        <a:bodyPr/>
        <a:lstStyle/>
        <a:p>
          <a:endParaRPr lang="en-US"/>
        </a:p>
      </dgm:t>
    </dgm:pt>
    <dgm:pt modelId="{48D73BB2-7E3A-3942-8FAF-EA7B5CD9937A}" type="pres">
      <dgm:prSet presAssocID="{B9C9D048-7DFC-3840-AB12-EE958A2BAEA5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C9278EC-3F4B-7947-9FAF-26BF3D6325BA}" type="pres">
      <dgm:prSet presAssocID="{B9C9D048-7DFC-3840-AB12-EE958A2BAEA5}" presName="accent_1" presStyleCnt="0"/>
      <dgm:spPr/>
      <dgm:t>
        <a:bodyPr/>
        <a:lstStyle/>
        <a:p>
          <a:endParaRPr lang="en-US"/>
        </a:p>
      </dgm:t>
    </dgm:pt>
    <dgm:pt modelId="{10BBCE67-B0EF-4544-8577-B54315C765DA}" type="pres">
      <dgm:prSet presAssocID="{B9C9D048-7DFC-3840-AB12-EE958A2BAEA5}" presName="accentRepeatNode" presStyleLbl="solidFgAcc1" presStyleIdx="0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41EE92-90B2-41FA-B0E2-B9DDDC513AE9}" type="pres">
      <dgm:prSet presAssocID="{3B022EE6-A184-4DBF-AF23-01BE29D7C09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CBD1D-7613-4898-9CF4-6868FA7FBB97}" type="pres">
      <dgm:prSet presAssocID="{3B022EE6-A184-4DBF-AF23-01BE29D7C09B}" presName="accent_2" presStyleCnt="0"/>
      <dgm:spPr/>
    </dgm:pt>
    <dgm:pt modelId="{378EE31D-DD6C-402A-BACE-750FF1D20B7F}" type="pres">
      <dgm:prSet presAssocID="{3B022EE6-A184-4DBF-AF23-01BE29D7C09B}" presName="accentRepeatNode" presStyleLbl="solidFgAcc1" presStyleIdx="1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B2803F7-87BF-4DB1-8874-DCDBAEA676C4}" type="pres">
      <dgm:prSet presAssocID="{6A427949-889B-CE4F-BED5-40FBE67243E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954B0-7C3E-48E3-A272-98D28CF6B3D2}" type="pres">
      <dgm:prSet presAssocID="{6A427949-889B-CE4F-BED5-40FBE67243E0}" presName="accent_3" presStyleCnt="0"/>
      <dgm:spPr/>
    </dgm:pt>
    <dgm:pt modelId="{5FEBE571-B8BD-BC43-B812-4E2ED91C19C9}" type="pres">
      <dgm:prSet presAssocID="{6A427949-889B-CE4F-BED5-40FBE67243E0}" presName="accentRepeatNode" presStyleLbl="solidFgAcc1" presStyleIdx="2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3D2C6EC-B5E6-403C-9798-4702834A6F16}" type="pres">
      <dgm:prSet presAssocID="{80C88E29-E26E-D742-8150-0B16A70E809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0347CD-9CEB-450B-B0DE-84EC6E020E7F}" type="pres">
      <dgm:prSet presAssocID="{80C88E29-E26E-D742-8150-0B16A70E809F}" presName="accent_4" presStyleCnt="0"/>
      <dgm:spPr/>
    </dgm:pt>
    <dgm:pt modelId="{ABBD996F-A5D3-BB4F-ABD9-12780EB1E858}" type="pres">
      <dgm:prSet presAssocID="{80C88E29-E26E-D742-8150-0B16A70E809F}" presName="accentRepeatNode" presStyleLbl="solidFgAcc1" presStyleIdx="3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DD4889B-34B6-4482-822B-98B573C15885}" type="pres">
      <dgm:prSet presAssocID="{4018F41B-4CBE-4491-8ED2-DD0BB3472C4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A6166-4D06-45FC-AE73-9C5C77B1B4D9}" type="pres">
      <dgm:prSet presAssocID="{4018F41B-4CBE-4491-8ED2-DD0BB3472C4D}" presName="accent_5" presStyleCnt="0"/>
      <dgm:spPr/>
    </dgm:pt>
    <dgm:pt modelId="{1DC0DDA6-B6E1-4263-A360-ECE384F8F3B7}" type="pres">
      <dgm:prSet presAssocID="{4018F41B-4CBE-4491-8ED2-DD0BB3472C4D}" presName="accentRepeatNode" presStyleLbl="solidFgAcc1" presStyleIdx="4" presStyleCnt="5" custScaleY="771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AEFB754A-EE1A-1742-81A8-3722F2F10FDE}" type="presOf" srcId="{4018F41B-4CBE-4491-8ED2-DD0BB3472C4D}" destId="{CDD4889B-34B6-4482-822B-98B573C15885}" srcOrd="0" destOrd="0" presId="urn:microsoft.com/office/officeart/2008/layout/VerticalCurvedList"/>
    <dgm:cxn modelId="{5AB8297A-B5B4-714F-81BE-322560CE9CD3}" type="presOf" srcId="{04E2BE43-4190-CF4E-A1A1-9DAF53342FF3}" destId="{7A141F89-2473-6049-88AB-8A3D9AFCE375}" srcOrd="0" destOrd="0" presId="urn:microsoft.com/office/officeart/2008/layout/VerticalCurvedList"/>
    <dgm:cxn modelId="{434A817D-26AB-6047-9F3F-AD14EDE2584C}" type="presOf" srcId="{6A427949-889B-CE4F-BED5-40FBE67243E0}" destId="{8B2803F7-87BF-4DB1-8874-DCDBAEA676C4}" srcOrd="0" destOrd="0" presId="urn:microsoft.com/office/officeart/2008/layout/VerticalCurvedList"/>
    <dgm:cxn modelId="{E4CAB490-D506-994B-86DA-1BB847A87CB3}" srcId="{4B8C7F0C-7CBD-CC46-971C-1A79AD307134}" destId="{6A427949-889B-CE4F-BED5-40FBE67243E0}" srcOrd="2" destOrd="0" parTransId="{5F7A30FD-8C54-C548-9FB8-603F58DD88A5}" sibTransId="{F1B7A233-A91E-864C-98D8-F9D66E3AB47F}"/>
    <dgm:cxn modelId="{20F509FF-5A61-F34E-B0F3-D18C3B973A47}" type="presOf" srcId="{4B8C7F0C-7CBD-CC46-971C-1A79AD307134}" destId="{C3FFA0F3-905C-8E4C-B97B-989273CE81F0}" srcOrd="0" destOrd="0" presId="urn:microsoft.com/office/officeart/2008/layout/VerticalCurvedList"/>
    <dgm:cxn modelId="{1439CE3C-8135-464C-83AB-0C5C251EC215}" type="presOf" srcId="{80C88E29-E26E-D742-8150-0B16A70E809F}" destId="{A3D2C6EC-B5E6-403C-9798-4702834A6F16}" srcOrd="0" destOrd="0" presId="urn:microsoft.com/office/officeart/2008/layout/VerticalCurvedList"/>
    <dgm:cxn modelId="{2108A469-ACF3-C940-AF85-1FC06AA902AB}" srcId="{4B8C7F0C-7CBD-CC46-971C-1A79AD307134}" destId="{80C88E29-E26E-D742-8150-0B16A70E809F}" srcOrd="3" destOrd="0" parTransId="{78BD8F9C-3138-F045-91EF-E8FDC07F2B9B}" sibTransId="{02210B81-6E12-174E-B6C9-52706C319E9F}"/>
    <dgm:cxn modelId="{C922F68A-FF75-4787-989A-47581A5D6F95}" srcId="{4B8C7F0C-7CBD-CC46-971C-1A79AD307134}" destId="{3B022EE6-A184-4DBF-AF23-01BE29D7C09B}" srcOrd="1" destOrd="0" parTransId="{9EEED424-7383-430D-B8EC-53000849E756}" sibTransId="{17EB3165-87DB-4E88-BF8D-A6EAAEB4F2AB}"/>
    <dgm:cxn modelId="{9FBBACFE-E206-5A45-9B88-5192EC687D58}" srcId="{4B8C7F0C-7CBD-CC46-971C-1A79AD307134}" destId="{B9C9D048-7DFC-3840-AB12-EE958A2BAEA5}" srcOrd="0" destOrd="0" parTransId="{6EA1DBEE-6E13-9546-808E-3FEC6C0142FA}" sibTransId="{04E2BE43-4190-CF4E-A1A1-9DAF53342FF3}"/>
    <dgm:cxn modelId="{2062F988-30F8-0D43-8B24-C33DE3A1682E}" type="presOf" srcId="{3B022EE6-A184-4DBF-AF23-01BE29D7C09B}" destId="{9841EE92-90B2-41FA-B0E2-B9DDDC513AE9}" srcOrd="0" destOrd="0" presId="urn:microsoft.com/office/officeart/2008/layout/VerticalCurvedList"/>
    <dgm:cxn modelId="{18A04746-49DF-F04A-94A1-1C8E2A1CB24E}" type="presOf" srcId="{B9C9D048-7DFC-3840-AB12-EE958A2BAEA5}" destId="{48D73BB2-7E3A-3942-8FAF-EA7B5CD9937A}" srcOrd="0" destOrd="0" presId="urn:microsoft.com/office/officeart/2008/layout/VerticalCurvedList"/>
    <dgm:cxn modelId="{68E5E13C-5623-403C-B24A-3A55B7F8C11C}" srcId="{4B8C7F0C-7CBD-CC46-971C-1A79AD307134}" destId="{4018F41B-4CBE-4491-8ED2-DD0BB3472C4D}" srcOrd="4" destOrd="0" parTransId="{B877A0AE-CDEE-44F1-AB44-B775B216A951}" sibTransId="{E35432AA-3789-407A-835D-54C92D220E48}"/>
    <dgm:cxn modelId="{440A27B4-E000-534E-88C7-B7DA0035D217}" type="presParOf" srcId="{C3FFA0F3-905C-8E4C-B97B-989273CE81F0}" destId="{E55B69D8-3EC0-5943-8FFD-133F5E982109}" srcOrd="0" destOrd="0" presId="urn:microsoft.com/office/officeart/2008/layout/VerticalCurvedList"/>
    <dgm:cxn modelId="{EF0A7F8F-0D7A-FE44-B0D0-FED30FE45A74}" type="presParOf" srcId="{E55B69D8-3EC0-5943-8FFD-133F5E982109}" destId="{1485F0FA-09FE-C840-AFB7-3055D6793133}" srcOrd="0" destOrd="0" presId="urn:microsoft.com/office/officeart/2008/layout/VerticalCurvedList"/>
    <dgm:cxn modelId="{A37D1DBC-B610-D74B-BDA1-B29A1550BA0E}" type="presParOf" srcId="{1485F0FA-09FE-C840-AFB7-3055D6793133}" destId="{101BF04C-2349-6244-BC0C-AE890F2521A2}" srcOrd="0" destOrd="0" presId="urn:microsoft.com/office/officeart/2008/layout/VerticalCurvedList"/>
    <dgm:cxn modelId="{BA6FC1C7-5DB6-EE41-A30C-100DE9E775F8}" type="presParOf" srcId="{1485F0FA-09FE-C840-AFB7-3055D6793133}" destId="{7A141F89-2473-6049-88AB-8A3D9AFCE375}" srcOrd="1" destOrd="0" presId="urn:microsoft.com/office/officeart/2008/layout/VerticalCurvedList"/>
    <dgm:cxn modelId="{AFEE3B9B-A2B8-E64A-8BEB-165E92180065}" type="presParOf" srcId="{1485F0FA-09FE-C840-AFB7-3055D6793133}" destId="{07B917AF-6EE0-0446-AFCD-A331A985362E}" srcOrd="2" destOrd="0" presId="urn:microsoft.com/office/officeart/2008/layout/VerticalCurvedList"/>
    <dgm:cxn modelId="{6E7607CB-6496-1E49-90AA-30906D8839D3}" type="presParOf" srcId="{1485F0FA-09FE-C840-AFB7-3055D6793133}" destId="{1A0E805F-4088-8C43-BEA7-41629F231554}" srcOrd="3" destOrd="0" presId="urn:microsoft.com/office/officeart/2008/layout/VerticalCurvedList"/>
    <dgm:cxn modelId="{2CAF3A5B-3514-694E-8FFA-8F06CDA4C1A9}" type="presParOf" srcId="{E55B69D8-3EC0-5943-8FFD-133F5E982109}" destId="{48D73BB2-7E3A-3942-8FAF-EA7B5CD9937A}" srcOrd="1" destOrd="0" presId="urn:microsoft.com/office/officeart/2008/layout/VerticalCurvedList"/>
    <dgm:cxn modelId="{0B98DC51-6694-244F-94D1-E7BD3784E837}" type="presParOf" srcId="{E55B69D8-3EC0-5943-8FFD-133F5E982109}" destId="{CC9278EC-3F4B-7947-9FAF-26BF3D6325BA}" srcOrd="2" destOrd="0" presId="urn:microsoft.com/office/officeart/2008/layout/VerticalCurvedList"/>
    <dgm:cxn modelId="{4C63E8A8-CB28-0B4A-B609-E02957A8BC02}" type="presParOf" srcId="{CC9278EC-3F4B-7947-9FAF-26BF3D6325BA}" destId="{10BBCE67-B0EF-4544-8577-B54315C765DA}" srcOrd="0" destOrd="0" presId="urn:microsoft.com/office/officeart/2008/layout/VerticalCurvedList"/>
    <dgm:cxn modelId="{5DDDE130-187B-7048-8D71-7B54089FCEBB}" type="presParOf" srcId="{E55B69D8-3EC0-5943-8FFD-133F5E982109}" destId="{9841EE92-90B2-41FA-B0E2-B9DDDC513AE9}" srcOrd="3" destOrd="0" presId="urn:microsoft.com/office/officeart/2008/layout/VerticalCurvedList"/>
    <dgm:cxn modelId="{135E2955-1A5F-0040-A998-9F30CF9602C2}" type="presParOf" srcId="{E55B69D8-3EC0-5943-8FFD-133F5E982109}" destId="{166CBD1D-7613-4898-9CF4-6868FA7FBB97}" srcOrd="4" destOrd="0" presId="urn:microsoft.com/office/officeart/2008/layout/VerticalCurvedList"/>
    <dgm:cxn modelId="{F26A872C-7AFC-774B-90F6-EE77D2CDEA60}" type="presParOf" srcId="{166CBD1D-7613-4898-9CF4-6868FA7FBB97}" destId="{378EE31D-DD6C-402A-BACE-750FF1D20B7F}" srcOrd="0" destOrd="0" presId="urn:microsoft.com/office/officeart/2008/layout/VerticalCurvedList"/>
    <dgm:cxn modelId="{809EBF81-7728-B744-9307-F85DF6670D18}" type="presParOf" srcId="{E55B69D8-3EC0-5943-8FFD-133F5E982109}" destId="{8B2803F7-87BF-4DB1-8874-DCDBAEA676C4}" srcOrd="5" destOrd="0" presId="urn:microsoft.com/office/officeart/2008/layout/VerticalCurvedList"/>
    <dgm:cxn modelId="{0C5ACAE6-5A00-9440-9BFD-A709ACD6B811}" type="presParOf" srcId="{E55B69D8-3EC0-5943-8FFD-133F5E982109}" destId="{AF8954B0-7C3E-48E3-A272-98D28CF6B3D2}" srcOrd="6" destOrd="0" presId="urn:microsoft.com/office/officeart/2008/layout/VerticalCurvedList"/>
    <dgm:cxn modelId="{87CF045B-BD3F-C540-BB09-C1C007516982}" type="presParOf" srcId="{AF8954B0-7C3E-48E3-A272-98D28CF6B3D2}" destId="{5FEBE571-B8BD-BC43-B812-4E2ED91C19C9}" srcOrd="0" destOrd="0" presId="urn:microsoft.com/office/officeart/2008/layout/VerticalCurvedList"/>
    <dgm:cxn modelId="{113C4244-DFD7-F543-9A99-874ADD6A9B64}" type="presParOf" srcId="{E55B69D8-3EC0-5943-8FFD-133F5E982109}" destId="{A3D2C6EC-B5E6-403C-9798-4702834A6F16}" srcOrd="7" destOrd="0" presId="urn:microsoft.com/office/officeart/2008/layout/VerticalCurvedList"/>
    <dgm:cxn modelId="{F8F52AC9-1158-804E-B65F-0C7071CFD86D}" type="presParOf" srcId="{E55B69D8-3EC0-5943-8FFD-133F5E982109}" destId="{A40347CD-9CEB-450B-B0DE-84EC6E020E7F}" srcOrd="8" destOrd="0" presId="urn:microsoft.com/office/officeart/2008/layout/VerticalCurvedList"/>
    <dgm:cxn modelId="{1B9576B0-C7B1-B843-8494-552ED3F28D18}" type="presParOf" srcId="{A40347CD-9CEB-450B-B0DE-84EC6E020E7F}" destId="{ABBD996F-A5D3-BB4F-ABD9-12780EB1E858}" srcOrd="0" destOrd="0" presId="urn:microsoft.com/office/officeart/2008/layout/VerticalCurvedList"/>
    <dgm:cxn modelId="{902B3204-0309-C240-B572-B0F89CC4FE97}" type="presParOf" srcId="{E55B69D8-3EC0-5943-8FFD-133F5E982109}" destId="{CDD4889B-34B6-4482-822B-98B573C15885}" srcOrd="9" destOrd="0" presId="urn:microsoft.com/office/officeart/2008/layout/VerticalCurvedList"/>
    <dgm:cxn modelId="{FD5BC299-5425-B546-B184-56C738096AD4}" type="presParOf" srcId="{E55B69D8-3EC0-5943-8FFD-133F5E982109}" destId="{BECA6166-4D06-45FC-AE73-9C5C77B1B4D9}" srcOrd="10" destOrd="0" presId="urn:microsoft.com/office/officeart/2008/layout/VerticalCurvedList"/>
    <dgm:cxn modelId="{7AB42244-A935-7541-8805-4CB31CFFCF2C}" type="presParOf" srcId="{BECA6166-4D06-45FC-AE73-9C5C77B1B4D9}" destId="{1DC0DDA6-B6E1-4263-A360-ECE384F8F3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EE89A-C5CC-C143-94AC-4F96A678F498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37C5F-805C-4B40-91D7-7BCD9128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85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Relationship Id="rId3" Type="http://schemas.openxmlformats.org/officeDocument/2006/relationships/hyperlink" Target="http://motherlode.ucar.edu/thredds/catalog/fmrc/NCEP/GFS/Global_0p5deg/catalog.xml" TargetMode="Externa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rôle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crucial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l’information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spatiale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été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clairement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décrit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pendant le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sommet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la Terre de Rio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 1992,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lorsqu’une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résolution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établissant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plan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d’action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volontaire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agenda 21 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été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formulé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</a:p>
          <a:p>
            <a:pPr marL="0" indent="0" eaLnBrk="1" hangingPunct="1">
              <a:buFontTx/>
              <a:buNone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l’Agenda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21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plan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d’actions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doivent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être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effectuées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toutes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échelles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globale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national, locale)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dans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tous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domaines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où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l’activité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humaine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influence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l’environnement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</a:p>
          <a:p>
            <a:pPr marL="0" indent="0" eaLnBrk="1" hangingPunct="1">
              <a:buFontTx/>
              <a:buNone/>
            </a:pP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marL="0" indent="0" eaLnBrk="1" hangingPunct="1">
              <a:buFontTx/>
              <a:buNone/>
            </a:pP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=&gt; En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favorisant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un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accès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efficace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aux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données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géospatiales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globalement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et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localement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ainsi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qu’à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leur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échange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et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utilisation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nous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pouvons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améliorer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la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prise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décisions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à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tous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les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niveaux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 la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société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au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bénéfice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l’humanité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et de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l’environnement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.</a:t>
            </a:r>
            <a:endParaRPr lang="en-US" sz="22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GI-axe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également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télécharger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jeux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données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“My resources”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caractéristiques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définies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l’utilisateur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rapport aux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éléments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suivants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Système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coordonnées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référence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résolution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spatiale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étendue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spatiale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 format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d’encodage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Toutes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étapes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traitement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nécessaires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transparentes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pour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l’utilisateur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0092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Une</a:t>
            </a:r>
            <a:r>
              <a:rPr lang="en-US" dirty="0" smtClean="0"/>
              <a:t> application web </a:t>
            </a:r>
            <a:r>
              <a:rPr lang="en-US" dirty="0" err="1" smtClean="0"/>
              <a:t>permet</a:t>
            </a:r>
            <a:r>
              <a:rPr lang="en-US" dirty="0" smtClean="0"/>
              <a:t> </a:t>
            </a:r>
            <a:r>
              <a:rPr lang="en-US" dirty="0" err="1" smtClean="0"/>
              <a:t>d’inclure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d’autres</a:t>
            </a:r>
            <a:r>
              <a:rPr lang="en-US" baseline="0" dirty="0" smtClean="0"/>
              <a:t> sources de </a:t>
            </a:r>
            <a:r>
              <a:rPr lang="en-US" baseline="0" dirty="0" err="1" smtClean="0"/>
              <a:t>données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hétérogènes</a:t>
            </a:r>
            <a:r>
              <a:rPr lang="en-US" baseline="0" dirty="0" smtClean="0"/>
              <a:t> et de </a:t>
            </a:r>
            <a:r>
              <a:rPr lang="en-US" baseline="0" dirty="0" err="1" smtClean="0"/>
              <a:t>configurer</a:t>
            </a:r>
            <a:r>
              <a:rPr lang="en-US" baseline="0" dirty="0" smtClean="0"/>
              <a:t> les points </a:t>
            </a:r>
            <a:r>
              <a:rPr lang="en-US" baseline="0" dirty="0" err="1" smtClean="0"/>
              <a:t>d’accès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leurs</a:t>
            </a:r>
            <a:r>
              <a:rPr lang="en-US" baseline="0" dirty="0" smtClean="0"/>
              <a:t> services. </a:t>
            </a:r>
            <a:r>
              <a:rPr lang="en-US" dirty="0" smtClean="0"/>
              <a:t> 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GI-cat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peut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être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configuré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rapport aux sources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données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qu’il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référence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l’interface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publiée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aux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politiques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moissonage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…</a:t>
            </a:r>
          </a:p>
          <a:p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exemple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l’utilisateur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ajoute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ressources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indexées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l’un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dépôts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modèles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prévision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NCEP: 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http://motherlode.ucar.edu/thredds/catalog/fmrc/NCEP/GFS/Global_0p5deg/catalog.xml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  <a:hlinkClick r:id="rId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565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GI-cat </a:t>
            </a:r>
            <a:r>
              <a:rPr lang="en-US" dirty="0" err="1" smtClean="0"/>
              <a:t>supporte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Flickr</a:t>
            </a:r>
            <a:r>
              <a:rPr lang="en-US" dirty="0" smtClean="0"/>
              <a:t> et </a:t>
            </a:r>
            <a:r>
              <a:rPr lang="en-US" dirty="0" err="1" smtClean="0"/>
              <a:t>d’autres</a:t>
            </a:r>
            <a:r>
              <a:rPr lang="en-US" dirty="0" smtClean="0"/>
              <a:t> </a:t>
            </a:r>
            <a:r>
              <a:rPr lang="en-US" dirty="0" err="1" smtClean="0"/>
              <a:t>ressources</a:t>
            </a:r>
            <a:r>
              <a:rPr lang="en-US" dirty="0" smtClean="0"/>
              <a:t> Web 2.0,</a:t>
            </a:r>
            <a:r>
              <a:rPr lang="en-US" baseline="0" dirty="0" smtClean="0"/>
              <a:t> e.g. </a:t>
            </a:r>
            <a:r>
              <a:rPr lang="en-US" baseline="0" dirty="0" err="1" smtClean="0"/>
              <a:t>l’implémentation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d’applications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géographie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volontaire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crowdsourcing</a:t>
            </a:r>
            <a:r>
              <a:rPr lang="en-US" baseline="0" dirty="0" smtClean="0"/>
              <a:t>).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Pour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retrouver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images locales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récentes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zone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d’intérêt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l’utilisateur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ajoute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Flickr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nouvelle source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données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structure. 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Après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sélectionné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Flickr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cible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prochaine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recherche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l’utilisateur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cherche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visualise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images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sécheresse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zone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d’intérêt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9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1998, Al Gore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disait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déjà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qu’il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était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nécessaire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faire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parler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transformant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brutes en information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compréhensible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par tout le monde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quelle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situation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réelle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lorsqu’on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cherche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environnementales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nos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jours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?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Trouver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environnementales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qqch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difficile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estime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50% en Europe le temps passé pour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utilisateurs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chercher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rendre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compatibles pour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pouvoir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utiliser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Ceci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peut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être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expliqué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enquête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2011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laquelle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1700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scientifiques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participé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 Elle 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montré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plupart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(88%)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restaient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dans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leur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laboratoire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ou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serveurs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l’université</a:t>
            </a: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None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=&gt;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difficiles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d’accès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presque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impossibles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trouver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pour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personne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externe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None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gros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plupart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stockées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dans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silos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électroniques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ne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jamais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ou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rarement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utilisées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De nouveau, Al Gore (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ancien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vice-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président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USA)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mentionnait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déjà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problème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1998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propos de Landsat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meilleur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outil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actuel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pour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chercher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reste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Google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ne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répond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vraiment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aux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besoins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communauté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scientifique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pour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travailler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avec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environnementales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 ex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 Impossible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chercher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période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(par ex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toutes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températures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Europe en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1992)</a:t>
            </a:r>
          </a:p>
          <a:p>
            <a:pPr eaLnBrk="1" hangingPunct="1">
              <a:buFontTx/>
              <a:buChar char="-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y a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améliorations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avec Google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Earth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ou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Google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Maps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ça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ne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permet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pas encore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d’analyser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Souvent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systèmes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d’observation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faits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pour un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objectif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particulier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donc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fonctionnent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manière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isolée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rarement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compatible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environnementales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souvent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chères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produire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Ex: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envoyer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satellite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dans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l’espace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requiert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beaucoup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matériel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développement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implique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nombreuses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personnes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=&gt;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plusieurs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millions de dollars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Pour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même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(ex: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couverture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du sol)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y a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jeux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différentes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qualités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formats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3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jeux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ne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pas compatibles car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ne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peuvent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être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integrés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ou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comparés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car la classification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utilisée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différente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projection et la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résolution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aussi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différentes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ex: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dans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CORINE, CH + ex-YUG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représentés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Progrès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technologique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 augmentation de 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résolution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spatiales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 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environnementales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(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ex: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climatiques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)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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sont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 de plus en plus précises et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Wingdings" pitchFamily="-84" charset="2"/>
              </a:rPr>
              <a:t>lourdes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Besoin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d’ordinateurs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plus en plus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puissants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pour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être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analysées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 </a:t>
            </a:r>
            <a:r>
              <a:rPr lang="en-US" sz="1800" dirty="0" err="1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conclusion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,les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géospatiales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difficiles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intégrer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car: </a:t>
            </a: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	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y a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incompatibilités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termes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formats et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modèles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 </a:t>
            </a: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	-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manque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métadonnées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(qui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crée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maintient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?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Quelle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résolution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?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…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	-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fragmentées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(silos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électroniques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doivent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être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répliquées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même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si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elles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existent déjà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	-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arrive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souvent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politiques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liées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aux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ex: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distribution, arrangements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institutionnels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n’aident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pas (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droits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d’auteurs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protection par mot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passe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…)     </a:t>
            </a:r>
          </a:p>
          <a:p>
            <a:pPr eaLnBrk="1" hangingPunct="1">
              <a:buFontTx/>
              <a:buNone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84" charset="2"/>
              <a:buChar char="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Tous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éléments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empêchent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utilisation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efficace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integrée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&gt;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actuellement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difficiel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d’échanger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fournir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l’information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qualité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Peut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-on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disséminer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les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données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et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l’information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d’une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meilleure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manière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plus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efficace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?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220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On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peut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comparer la situation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actuelle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avec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celle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prises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différentes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sortes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toutes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utiles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et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nécessaires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mais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pas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vraiment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compatibles</a:t>
            </a:r>
          </a:p>
          <a:p>
            <a:pPr eaLnBrk="1" hangingPunct="1">
              <a:buFontTx/>
              <a:buChar char="-"/>
            </a:pP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la solution pour les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rendre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compatibles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est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un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adaptateur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universel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qui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va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les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rendre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toutes</a:t>
            </a:r>
            <a:r>
              <a:rPr lang="en-US" sz="22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interopérables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Qu’est-ce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l’interopérabilité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?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C’est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capacité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faciliter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l’integartion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comme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2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pièces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d’un puzzle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Lire 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définition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système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interoperable a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plusieurs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facettes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marL="0" indent="0" eaLnBrk="1" hangingPunct="1">
              <a:buFontTx/>
              <a:buNone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Bien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sûr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facette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technique</a:t>
            </a:r>
          </a:p>
          <a:p>
            <a:pPr marL="0" indent="0" eaLnBrk="1" hangingPunct="1">
              <a:buFontTx/>
              <a:buNone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Sémantique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en-US" sz="1800" dirty="0" err="1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même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terminologie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légale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Et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humaine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c’est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raison pour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laquelle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nous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sommes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ici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aujourd’hui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pour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enseigner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échanger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collaborer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…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Il y 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plusieurs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facteurs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facilitent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l’interopérabilité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plus important =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STANDARDS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STANDARDS =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documents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référence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définissent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caractéristiques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fournissent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spécifications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techniques pour assurer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l’interopérabilité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entre les divers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composants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les standards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rendent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possible le fait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considérer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comme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ressource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partagée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qui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peuvent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être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dans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plusieurs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domaines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pour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différentes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communautés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L’un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plus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importants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facilitateurs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pour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l’interopérabilité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STANDARDS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géomatique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y 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plusieurs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organismes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responsables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la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standardisation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tels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ISO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OASIS, W3C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…services.</a:t>
            </a: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 “Open Geospatial Consortium” (OGC) 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l’organisation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leader pour les standards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géospatiaux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services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associés</a:t>
            </a: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l’OGC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travaille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étroite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collaboration avec ISO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Si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l’on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considère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notre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planète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le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système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terrestre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est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qqch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de:</a:t>
            </a:r>
          </a:p>
          <a:p>
            <a:pPr eaLnBrk="1" hangingPunct="1"/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 -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complexe</a:t>
            </a:r>
            <a:endParaRPr lang="en-US" sz="120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 -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multidimensionnel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(fait de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plusieurs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systèmes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)</a:t>
            </a:r>
          </a:p>
          <a:p>
            <a:pPr eaLnBrk="1" hangingPunct="1"/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 -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hautement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interdépendant</a:t>
            </a:r>
            <a:endParaRPr lang="en-US" sz="120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-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dynamique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changeant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évolutif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(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échelles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spatiales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+ </a:t>
            </a:r>
            <a:r>
              <a:rPr lang="en-US" sz="1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temporelles</a:t>
            </a:r>
            <a:r>
              <a:rPr lang="en-US" sz="1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)</a:t>
            </a:r>
            <a:endParaRPr lang="en-US" sz="12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-"/>
            </a:pP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l’OGC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fournit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plus</a:t>
            </a:r>
            <a:r>
              <a:rPr lang="en-US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trente</a:t>
            </a:r>
            <a:r>
              <a:rPr lang="en-US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</a:t>
            </a:r>
            <a:r>
              <a:rPr lang="en-US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30) 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standards pour la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découverte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,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visualisation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accès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calcul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>
              <a:buFontTx/>
              <a:buChar char="-"/>
            </a:pPr>
            <a:r>
              <a:rPr lang="en-US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les plus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connus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plus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importants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par ex: 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WMS</a:t>
            </a:r>
            <a:r>
              <a:rPr lang="en-US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WFS, WCS, …</a:t>
            </a:r>
          </a:p>
          <a:p>
            <a:endParaRPr lang="en-US" dirty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WMS: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cartes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tant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qu’images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WFS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vecteur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(ex: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frontières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WCS: raster (ex: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images satellite )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métadonnées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Analyses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4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standards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basés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sur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technologies web et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permettent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distribuer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manière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interopérable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24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Cela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s’apelle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“services web” (web  services)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l’écran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un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exemple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 nous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permet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d’accéder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aux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vecteur</a:t>
            </a:r>
            <a:endParaRPr lang="en-US" sz="24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24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c’est</a:t>
            </a:r>
            <a:r>
              <a:rPr lang="en-US" sz="24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simple </a:t>
            </a:r>
            <a:r>
              <a:rPr lang="en-US" sz="24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url</a:t>
            </a:r>
            <a:r>
              <a:rPr lang="en-US" sz="24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en-US" sz="24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comme</a:t>
            </a:r>
            <a:r>
              <a:rPr lang="en-US" sz="24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pour </a:t>
            </a:r>
            <a:r>
              <a:rPr lang="en-US" sz="24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accéder</a:t>
            </a:r>
            <a:r>
              <a:rPr lang="en-US" sz="24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24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site web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  <a:r>
              <a:rPr lang="en-US" sz="24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avec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plusieurs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paramètres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standardisés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en-US" sz="24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style,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requête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24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version 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du standard</a:t>
            </a:r>
            <a:r>
              <a:rPr lang="en-US" sz="24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nom de la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couche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24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projection)</a:t>
            </a:r>
          </a:p>
          <a:p>
            <a:pPr eaLnBrk="1" hangingPunct="1">
              <a:buFontTx/>
              <a:buChar char="-"/>
            </a:pPr>
            <a:r>
              <a:rPr lang="en-US" sz="24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ceci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permet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servir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même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peut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être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affichée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dans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différents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programmes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clients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tels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 QGIS, </a:t>
            </a:r>
            <a:r>
              <a:rPr lang="en-US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Google Earth 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et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platforme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web </a:t>
            </a:r>
            <a:r>
              <a:rPr lang="en-US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=&gt;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valeur</a:t>
            </a:r>
            <a:r>
              <a:rPr lang="en-US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ajoutée</a:t>
            </a:r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vision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l’OGC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d’être capable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d’intégrer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mieux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possible (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travers des standards) des sources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hétérogènes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distribuer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leur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contenu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manière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interopérable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également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travers des standards)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clients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variés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(web, applications bureau, smartphones, …)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maintenant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nous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savons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qu’il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possible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partager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manière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interopérable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comment connecter des sources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hétérogènes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distribuées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? 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réponse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peut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être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résumée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3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lettres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SDI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l’acronyme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“Spatial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Data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Infrastructure”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ou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“infrastructures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spatiales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”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infrastructures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spatiales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permet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d’interconnecter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sources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variées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SDI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peut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être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vu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comme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environnement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favorable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permettant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accès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utilisation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facilités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aux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géospatiales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c’est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plus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qu’un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simple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dépôt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Ça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permet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découverte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la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visualisation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l’évaluation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l’accès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aux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l’information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géospatiale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c’est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environnement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où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utilisateurs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peuvent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interagir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continuellement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avec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L’objectif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d’amener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aussi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près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possible des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utilisateurs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répondre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besoins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définition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plus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formelle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l’association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GSDI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 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lire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 eaLnBrk="1" hangingPunct="1">
              <a:buFontTx/>
              <a:buChar char="-"/>
            </a:pPr>
            <a:r>
              <a:rPr lang="en-US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La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Terre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est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un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système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complexe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fait de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plusieurs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systèmes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interconnectés</a:t>
            </a:r>
            <a:endParaRPr lang="en-US" baseline="0" dirty="0" smtClean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628650" lvl="1" indent="-171450" eaLnBrk="1" hangingPunct="1">
              <a:buFontTx/>
              <a:buChar char="-"/>
            </a:pPr>
            <a:r>
              <a:rPr lang="en-US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Atmosphère</a:t>
            </a:r>
            <a:endParaRPr lang="en-US" dirty="0" smtClean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628650" lvl="1" indent="-171450" eaLnBrk="1" hangingPunct="1">
              <a:buFontTx/>
              <a:buChar char="-"/>
            </a:pPr>
            <a:r>
              <a:rPr lang="en-US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Eau</a:t>
            </a:r>
          </a:p>
          <a:p>
            <a:pPr marL="628650" lvl="1" indent="-171450" eaLnBrk="1" hangingPunct="1">
              <a:buFontTx/>
              <a:buChar char="-"/>
            </a:pPr>
            <a:r>
              <a:rPr lang="en-US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Terre</a:t>
            </a:r>
          </a:p>
          <a:p>
            <a:pPr marL="628650" lvl="1" indent="-171450" eaLnBrk="1" hangingPunct="1"/>
            <a:r>
              <a:rPr lang="en-US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=&gt; </a:t>
            </a:r>
            <a:r>
              <a:rPr lang="en-US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interconnectés</a:t>
            </a:r>
            <a:endParaRPr lang="en-US" dirty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 dirty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-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En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gros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ça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permet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dévérouiller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le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pouvoir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des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données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de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l’information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et  des services</a:t>
            </a:r>
            <a:endParaRPr lang="en-US" sz="22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Afin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développer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SDI avec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succès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composantes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suivantes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essentielles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avoir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vision, un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objectif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atteindre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pour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répondre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aux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besoins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utilisateurs</a:t>
            </a: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infrastructure pour stocker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métadonnées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un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réseau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de la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technologie</a:t>
            </a: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 des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fonds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car un SDI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n’est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gratuit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capacités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des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personnes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capables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gérer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différentes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parties du SDI (ex: IT, SIG, …)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surtout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GOUVERNANCE (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politiques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standardsarrangements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institutionnels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…)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pour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gérer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toutes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composantes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;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c’est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composante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HUMAINE des SDI</a:t>
            </a: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s’il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n’y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 PAS de GOUVERNANCE =&gt;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ça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ne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marche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but du SDI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  <a:sym typeface="Helvetica" pitchFamily="-84" charset="0"/>
              </a:rPr>
              <a:t>m</a:t>
            </a:r>
            <a:r>
              <a:rPr lang="en-US" sz="18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aximiser</a:t>
            </a:r>
            <a:r>
              <a:rPr lang="en-US" sz="18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la </a:t>
            </a:r>
            <a:r>
              <a:rPr lang="en-US" sz="18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ré-utilisation</a:t>
            </a:r>
            <a:r>
              <a:rPr lang="en-US" sz="18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des </a:t>
            </a:r>
            <a:r>
              <a:rPr lang="en-US" sz="18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18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, des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capacités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investissements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ça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peut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être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comparé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route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laquelle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avancent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manière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efficace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gros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SDI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concernent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lire</a:t>
            </a:r>
          </a:p>
          <a:p>
            <a:pPr eaLnBrk="1" hangingPunct="1"/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But=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travailler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plus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intelligemment,et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pas plus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dur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On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veut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connecter les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données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aux gens</a:t>
            </a:r>
          </a:p>
          <a:p>
            <a:pPr eaLnBrk="1" hangingPunct="1">
              <a:buFontTx/>
              <a:buChar char="-"/>
            </a:pP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Ceci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se fait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à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travers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des standards, des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politiques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(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renforcement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des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capacités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politiques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…)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ainsi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qu’à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travers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la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technologie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(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réseaux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d’accès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)</a:t>
            </a:r>
          </a:p>
          <a:p>
            <a:pPr eaLnBrk="1" hangingPunct="1">
              <a:buFont typeface="Symbol" pitchFamily="-84" charset="2"/>
              <a:buChar char=""/>
            </a:pP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Tous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ces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éléments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renforcent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les gens avec de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bonnes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22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données</a:t>
            </a:r>
            <a:r>
              <a:rPr lang="en-US" sz="22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et information</a:t>
            </a:r>
          </a:p>
          <a:p>
            <a:pPr eaLnBrk="1" hangingPunct="1">
              <a:buFont typeface="Symbol" pitchFamily="-84" charset="2"/>
              <a:buNone/>
            </a:pPr>
            <a:endParaRPr lang="en-US" sz="22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l’on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compare la situation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actuelle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avec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pyramides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on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voit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qu’il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peut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y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avoir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plusieurs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parties qui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fonctionnent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bien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pas le tableau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complet</a:t>
            </a:r>
            <a:endParaRPr lang="en-US" altLang="ja-JP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par ex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.: </a:t>
            </a:r>
          </a:p>
          <a:p>
            <a:pPr lvl="1"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peut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avoir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bonnes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aucun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moyen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les faire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atteindre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preneurs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décision</a:t>
            </a: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bonnes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personne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communiquer</a:t>
            </a: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partielles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atteignent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plus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ou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moins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preneurs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décision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très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rare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d’avoir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bonnes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atteignent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preneurs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décision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Cela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nous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devons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ns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rappeler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tout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comme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partie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visible d’un iceberg, le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côté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technologique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SDI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seulement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20% de tout le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processus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contre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80% pour la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partie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relationnelle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humaine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côté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technique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relativement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facile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surmonter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côté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humain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représente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plus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gandes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barrières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travers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</a:p>
          <a:p>
            <a:pPr lvl="1"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contexte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socio-politico-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culturel</a:t>
            </a: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côté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organisationnel</a:t>
            </a: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gens</a:t>
            </a:r>
          </a:p>
          <a:p>
            <a:pPr lvl="1"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ressources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financières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humaines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l’élément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clé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pour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implémenter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avec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succès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SDI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gens et les institutions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travaillent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ensemble</a:t>
            </a:r>
          </a:p>
          <a:p>
            <a:pPr eaLnBrk="1" hangingPunct="1">
              <a:buFont typeface="Symbol" pitchFamily="-104" charset="2"/>
              <a:buChar char=""/>
            </a:pP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Nécessité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trouver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équilibre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entre le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trop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facile (=&gt;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trop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peu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bénéfices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pas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assez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d’intégration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 et le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trop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compliqué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(=&gt;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difficile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mettre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oeuvre,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trop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cher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 typeface="Symbol" pitchFamily="-104" charset="2"/>
              <a:buNone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coopération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élément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essentiel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influencé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par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facteurs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politiques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organisationnels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dans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aspect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important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d’attirer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efficacement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toutes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parties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prenantes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travers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approche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participative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afin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comprendre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Nature des interactions</a:t>
            </a:r>
          </a:p>
          <a:p>
            <a:pPr lvl="1"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Motivations</a:t>
            </a:r>
          </a:p>
          <a:p>
            <a:pPr lvl="1"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besoins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capacités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nous ne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devons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pas imposer, car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y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aurait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la résistance,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composer avec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eux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parties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prenantes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coopèreront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seulement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si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ça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répond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propres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besoins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ou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mandats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si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ressources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humaines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financières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)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suffisantes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essentiel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renforcer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capacités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ainsi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sensibiliser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aux concepts,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méthodes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technologies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liées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aux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SDIs</a:t>
            </a: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“Group on Earth Observation” (GEO),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travers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son initiative GEOSS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(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global Earth Observation System of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systems)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reconnaît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3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niveaux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renforcement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capacités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lvl="1"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Institutions</a:t>
            </a:r>
          </a:p>
          <a:p>
            <a:pPr lvl="1"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Gens</a:t>
            </a:r>
          </a:p>
          <a:p>
            <a:pPr lvl="1"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Infrastructure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d’un point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technologique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conclusion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SDIs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offrent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solution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intéressante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pour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gérer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propager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analyser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environnementales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faut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rappeler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composante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humaine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restera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composante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principale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déterminera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succès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du SDI</a:t>
            </a:r>
          </a:p>
          <a:p>
            <a:pPr eaLnBrk="1" hangingPunct="1">
              <a:buFont typeface="Symbol" pitchFamily="-84" charset="2"/>
              <a:buChar char="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Tous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termes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ici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(engagement, incitation, … (lire))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facteurs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vont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renforcer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ou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arrêter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développement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d’un SDI</a:t>
            </a:r>
          </a:p>
          <a:p>
            <a:pPr eaLnBrk="1" hangingPunct="1">
              <a:buFont typeface="Symbol" pitchFamily="-84" charset="2"/>
              <a:buNone/>
            </a:pP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Max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Craglia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dit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lire</a:t>
            </a: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 eaLnBrk="1" hangingPunct="1">
              <a:buFontTx/>
              <a:buChar char="-"/>
            </a:pPr>
            <a:r>
              <a:rPr lang="en-US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L’humanité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est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devenue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un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paramètre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géophysique</a:t>
            </a:r>
            <a:endParaRPr lang="en-US" baseline="0" dirty="0" smtClean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171450" indent="-171450" eaLnBrk="1" hangingPunct="1">
              <a:buFontTx/>
              <a:buChar char="-"/>
            </a:pP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La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géophysique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est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devenue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un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thème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politique</a:t>
            </a:r>
            <a:endParaRPr lang="en-US" baseline="0" dirty="0" smtClean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  <a:p>
            <a:pPr marL="171450" indent="-171450" eaLnBrk="1" hangingPunct="1">
              <a:buFontTx/>
              <a:buChar char="-"/>
            </a:pP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…les observations de la Terre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sont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nécessaires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pour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pouvoir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prendre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des 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décisions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“</a:t>
            </a: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éclairées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”</a:t>
            </a:r>
          </a:p>
          <a:p>
            <a:pPr marL="171450" indent="-171450" eaLnBrk="1" hangingPunct="1">
              <a:buFontTx/>
              <a:buChar char="-"/>
            </a:pPr>
            <a:r>
              <a:rPr lang="en-US" baseline="0" dirty="0" err="1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Exemple</a:t>
            </a:r>
            <a:r>
              <a:rPr lang="en-US" baseline="0" dirty="0" smtClean="0">
                <a:latin typeface="Gill Sans" pitchFamily="-84" charset="0"/>
                <a:ea typeface="ＭＳ Ｐゴシック" pitchFamily="-84" charset="-128"/>
                <a:cs typeface="ＭＳ Ｐゴシック" pitchFamily="-84" charset="-128"/>
              </a:rPr>
              <a:t> de la concentration de CO2</a:t>
            </a:r>
            <a:endParaRPr lang="en-US" dirty="0">
              <a:latin typeface="Gill San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ligne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avec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principes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SDI,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certaines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initiatives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essayent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mettre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pratique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première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coordonnée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par le “Group 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on Earth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Observation” et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s’appelle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GEOSS.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GEOSS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initiative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globale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travaille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base VOLONTAIRE et PARTICIPATIVE</a:t>
            </a: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elle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sera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complètement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opérationnelle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2015</a:t>
            </a:r>
          </a:p>
          <a:p>
            <a:pPr eaLnBrk="1" hangingPunct="1"/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elle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veut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connecter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producteurs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environnementales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avec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utilisateurs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preneurs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décisions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scientifiques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…)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avec pour but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’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améliorer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l’accès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l’observation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la Terre pour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étudier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problèmes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globaux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Mots-clé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lire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4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GEOSS </a:t>
            </a:r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propose</a:t>
            </a:r>
            <a:r>
              <a:rPr lang="en-US" sz="24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quelques</a:t>
            </a:r>
            <a:r>
              <a:rPr lang="en-US" sz="24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24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principes</a:t>
            </a:r>
            <a:r>
              <a:rPr lang="en-US" sz="24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pour </a:t>
            </a:r>
            <a:r>
              <a:rPr lang="en-US" sz="24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stimuler</a:t>
            </a:r>
            <a:r>
              <a:rPr lang="en-US" sz="24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</a:t>
            </a:r>
            <a:r>
              <a:rPr lang="en-US" sz="24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partage</a:t>
            </a:r>
            <a:r>
              <a:rPr lang="en-US" sz="24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24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24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endParaRPr lang="en-US" sz="24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24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24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lire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GEOSS,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travers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son infrastructure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veut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connecter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plusieurs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systèmes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d’observation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la Terre en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visant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9 zones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bénéfice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sociétal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 lire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marL="285750" indent="-285750"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GEOSS ne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possède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pas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entre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producteurs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utilisateurs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c’est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Google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scientifiques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il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y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également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directive INSPIRE,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européenne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qui 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entré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force en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2007</a:t>
            </a:r>
          </a:p>
          <a:p>
            <a:pPr eaLnBrk="1" hangingPunct="1">
              <a:buFontTx/>
              <a:buChar char="-"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c’est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loi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contraignante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coordonne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pays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membres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INSPIRE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définit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certain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nombre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principes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pour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faciliter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l’échange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: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lire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INSPIRE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définit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services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lire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INSPIRE a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un site web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Et un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géoportail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Afin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d’obtenir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décisions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“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éclairées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”</a:t>
            </a:r>
          </a:p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manière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scientifique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traditionnelle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procéder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suivante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:</a:t>
            </a:r>
          </a:p>
          <a:p>
            <a:pPr eaLnBrk="1" hangingPunct="1">
              <a:buFontTx/>
              <a:buAutoNum type="arabicParenR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On OBSERVE un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phénomène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mesure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collectant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en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analysant</a:t>
            </a: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AutoNum type="arabicParenR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On PARTAGE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résultats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l’observation</a:t>
            </a: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AutoNum type="arabicParenR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partage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se fait en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gardant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en tête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veut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 INFORMER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autres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(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communauté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scientifique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public, …)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afin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participer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àa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l’amélioration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la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connaissance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globale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-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Finalement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je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vais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aussi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évoquer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l’initiative</a:t>
            </a:r>
            <a:r>
              <a:rPr lang="en-US" sz="1800" baseline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EyeOnEarth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l’agenda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digital pour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l’Europe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&gt;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Toutes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initiatives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essayent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concrétiser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concepts SDI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Nous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atteignons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la fin de la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présentation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mais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je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souhaiterais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vous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donner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quelques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messages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clé</a:t>
            </a:r>
            <a:endParaRPr lang="en-US" sz="1800" dirty="0" smtClean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  <a:p>
            <a:pPr eaLnBrk="1" hangingPunct="1"/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D’abord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:</a:t>
            </a:r>
          </a:p>
          <a:p>
            <a:pPr eaLnBrk="1" hangingPunct="1"/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Sans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partage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l’information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environnementale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: </a:t>
            </a:r>
          </a:p>
          <a:p>
            <a:pPr eaLnBrk="1" hangingPunct="1"/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- faire de la science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est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+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difficile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</a:t>
            </a:r>
          </a:p>
          <a:p>
            <a:pPr eaLnBrk="1" hangingPunct="1"/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-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prendre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des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décisions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en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connaissance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 cause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peut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être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problématique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</a:t>
            </a:r>
          </a:p>
          <a:p>
            <a:pPr eaLnBrk="1" hangingPunct="1"/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	- et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envisager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un </a:t>
            </a:r>
            <a:r>
              <a:rPr lang="en-US" sz="18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développement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durable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peut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être</a:t>
            </a:r>
            <a:r>
              <a:rPr lang="en-US" sz="1800" baseline="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</a:t>
            </a:r>
            <a:r>
              <a:rPr lang="en-US" sz="1800" baseline="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compliqué</a:t>
            </a:r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.</a:t>
            </a:r>
            <a:endParaRPr lang="en-US" sz="18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Lire</a:t>
            </a:r>
            <a:endParaRPr lang="en-US" sz="18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Lire</a:t>
            </a:r>
            <a:endParaRPr lang="en-US" sz="18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Lire</a:t>
            </a:r>
            <a:endParaRPr lang="en-US" sz="18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Lire</a:t>
            </a:r>
            <a:endParaRPr lang="en-US" sz="18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8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Lire</a:t>
            </a:r>
            <a:endParaRPr lang="en-US" sz="1800" dirty="0">
              <a:latin typeface="Lucida Grande" pitchFamily="-84" charset="0"/>
              <a:ea typeface="Lucida Grande" pitchFamily="-84" charset="0"/>
              <a:cs typeface="Lucida Grande" pitchFamily="-84" charset="0"/>
              <a:sym typeface="Lucida Grande" pitchFamily="-8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obtenues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peuvent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être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nombreux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utilisateurs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, pas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seulement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nous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en fait un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jeu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peut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être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utile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nombreuses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personnes</a:t>
            </a:r>
            <a:endParaRPr lang="en-US" sz="1800" baseline="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>
              <a:buFontTx/>
              <a:buChar char="-"/>
            </a:pP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personne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besoin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nombreuses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variées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 carburant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nécessaire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l’analyse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scientifique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au support du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processus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prise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décision</a:t>
            </a:r>
            <a:endParaRPr lang="en-US" sz="1800" dirty="0" smtClean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!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!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!MAIS  plus de 50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%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du temps des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scientifiques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preneurs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décisions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consacré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recherche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d’informations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.</a:t>
            </a: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  <a:p>
            <a:pPr eaLnBrk="1" hangingPunct="1"/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  =&gt;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C’est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une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perte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temps qui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empêche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se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concentrer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sur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l’analyse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données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et la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prise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décision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éclairée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 typeface="Symbol" pitchFamily="-84" charset="2"/>
              <a:buNone/>
            </a:pPr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8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37C5F-805C-4B40-91D7-7BCD91288652}" type="slidenum">
              <a:rPr lang="en-US" smtClean="0"/>
              <a:pPr/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 defTabSz="950913"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eaLnBrk="0" hangingPunct="0"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7196F468-B924-DA4B-A446-F62C227499DE}" type="slidenum">
              <a:rPr lang="it-IT">
                <a:solidFill>
                  <a:schemeClr val="tx2"/>
                </a:solidFill>
              </a:rPr>
              <a:pPr eaLnBrk="1" hangingPunct="1"/>
              <a:t>147</a:t>
            </a:fld>
            <a:endParaRPr lang="it-IT">
              <a:solidFill>
                <a:schemeClr val="tx2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dirty="0" smtClean="0">
                <a:latin typeface="Times New Roman" charset="0"/>
              </a:rPr>
              <a:t>Grande </a:t>
            </a:r>
            <a:r>
              <a:rPr lang="it-IT" dirty="0" err="1" smtClean="0">
                <a:latin typeface="Times New Roman" charset="0"/>
              </a:rPr>
              <a:t>contrainte</a:t>
            </a:r>
            <a:r>
              <a:rPr lang="it-IT" dirty="0" smtClean="0">
                <a:latin typeface="Times New Roman" charset="0"/>
              </a:rPr>
              <a:t> </a:t>
            </a:r>
            <a:r>
              <a:rPr lang="it-IT" dirty="0" err="1" smtClean="0">
                <a:latin typeface="Times New Roman" charset="0"/>
              </a:rPr>
              <a:t>sur</a:t>
            </a:r>
            <a:r>
              <a:rPr lang="it-IT" dirty="0" smtClean="0">
                <a:latin typeface="Times New Roman" charset="0"/>
              </a:rPr>
              <a:t> la </a:t>
            </a:r>
            <a:r>
              <a:rPr lang="it-IT" dirty="0" err="1" smtClean="0">
                <a:latin typeface="Times New Roman" charset="0"/>
              </a:rPr>
              <a:t>distribution</a:t>
            </a:r>
            <a:r>
              <a:rPr lang="it-IT" dirty="0" smtClean="0">
                <a:latin typeface="Times New Roman" charset="0"/>
              </a:rPr>
              <a:t>: </a:t>
            </a:r>
            <a:r>
              <a:rPr lang="it-IT" dirty="0" err="1" smtClean="0">
                <a:latin typeface="Times New Roman" charset="0"/>
              </a:rPr>
              <a:t>les</a:t>
            </a:r>
            <a:r>
              <a:rPr lang="it-IT" dirty="0" smtClean="0">
                <a:latin typeface="Times New Roman" charset="0"/>
              </a:rPr>
              <a:t> </a:t>
            </a:r>
            <a:r>
              <a:rPr lang="it-IT" dirty="0" err="1" smtClean="0">
                <a:latin typeface="Times New Roman" charset="0"/>
              </a:rPr>
              <a:t>conceptions</a:t>
            </a:r>
            <a:r>
              <a:rPr lang="it-IT" dirty="0" smtClean="0">
                <a:latin typeface="Times New Roman" charset="0"/>
              </a:rPr>
              <a:t> </a:t>
            </a:r>
            <a:r>
              <a:rPr lang="it-IT" dirty="0" err="1" smtClean="0">
                <a:latin typeface="Times New Roman" charset="0"/>
              </a:rPr>
              <a:t>actuelles</a:t>
            </a:r>
            <a:r>
              <a:rPr lang="it-IT" dirty="0" smtClean="0">
                <a:latin typeface="Times New Roman" charset="0"/>
              </a:rPr>
              <a:t> de SDI </a:t>
            </a:r>
            <a:r>
              <a:rPr lang="it-IT" dirty="0" err="1" smtClean="0">
                <a:latin typeface="Times New Roman" charset="0"/>
              </a:rPr>
              <a:t>nécessitent</a:t>
            </a:r>
            <a:r>
              <a:rPr lang="it-IT" baseline="0" dirty="0" smtClean="0">
                <a:latin typeface="Times New Roman" charset="0"/>
              </a:rPr>
              <a:t> une </a:t>
            </a:r>
            <a:r>
              <a:rPr lang="it-IT" baseline="0" dirty="0" err="1" smtClean="0">
                <a:latin typeface="Times New Roman" charset="0"/>
              </a:rPr>
              <a:t>architecture</a:t>
            </a:r>
            <a:r>
              <a:rPr lang="it-IT" baseline="0" dirty="0" smtClean="0">
                <a:latin typeface="Times New Roman" charset="0"/>
              </a:rPr>
              <a:t> </a:t>
            </a:r>
            <a:r>
              <a:rPr lang="it-IT" baseline="0" dirty="0" err="1" smtClean="0">
                <a:latin typeface="Times New Roman" charset="0"/>
              </a:rPr>
              <a:t>orientée</a:t>
            </a:r>
            <a:r>
              <a:rPr lang="it-IT" baseline="0" dirty="0" smtClean="0">
                <a:latin typeface="Times New Roman" charset="0"/>
              </a:rPr>
              <a:t> service</a:t>
            </a:r>
            <a:r>
              <a:rPr lang="it-IT" dirty="0" smtClean="0">
                <a:latin typeface="Times New Roman" charset="0"/>
              </a:rPr>
              <a:t>.</a:t>
            </a:r>
          </a:p>
          <a:p>
            <a:pPr eaLnBrk="1" hangingPunct="1"/>
            <a:endParaRPr lang="it-IT" dirty="0" smtClean="0">
              <a:latin typeface="Times New Roman" charset="0"/>
            </a:endParaRPr>
          </a:p>
          <a:p>
            <a:pPr eaLnBrk="1" hangingPunct="1"/>
            <a:r>
              <a:rPr lang="it-IT" dirty="0" err="1" smtClean="0">
                <a:latin typeface="Times New Roman" charset="0"/>
              </a:rPr>
              <a:t>Les</a:t>
            </a:r>
            <a:r>
              <a:rPr lang="it-IT" dirty="0" smtClean="0">
                <a:latin typeface="Times New Roman" charset="0"/>
              </a:rPr>
              <a:t> </a:t>
            </a:r>
            <a:r>
              <a:rPr lang="it-IT" dirty="0" err="1" smtClean="0">
                <a:latin typeface="Times New Roman" charset="0"/>
              </a:rPr>
              <a:t>types</a:t>
            </a:r>
            <a:r>
              <a:rPr lang="it-IT" dirty="0" smtClean="0">
                <a:latin typeface="Times New Roman" charset="0"/>
              </a:rPr>
              <a:t> de </a:t>
            </a:r>
            <a:r>
              <a:rPr lang="it-IT" dirty="0" err="1" smtClean="0">
                <a:latin typeface="Times New Roman" charset="0"/>
              </a:rPr>
              <a:t>services</a:t>
            </a:r>
            <a:r>
              <a:rPr lang="it-IT" dirty="0" smtClean="0">
                <a:latin typeface="Times New Roman" charset="0"/>
              </a:rPr>
              <a:t> SDI </a:t>
            </a:r>
            <a:r>
              <a:rPr lang="it-IT" dirty="0" err="1" smtClean="0">
                <a:latin typeface="Times New Roman" charset="0"/>
              </a:rPr>
              <a:t>fondamentaux</a:t>
            </a:r>
            <a:r>
              <a:rPr lang="it-IT" dirty="0" smtClean="0">
                <a:latin typeface="Times New Roman" charset="0"/>
              </a:rPr>
              <a:t> </a:t>
            </a:r>
            <a:r>
              <a:rPr lang="it-IT" dirty="0" err="1" smtClean="0">
                <a:latin typeface="Times New Roman" charset="0"/>
              </a:rPr>
              <a:t>sont</a:t>
            </a:r>
            <a:r>
              <a:rPr lang="it-IT" dirty="0" smtClean="0">
                <a:latin typeface="Times New Roman" charset="0"/>
              </a:rPr>
              <a:t> </a:t>
            </a:r>
            <a:r>
              <a:rPr lang="it-IT" dirty="0" err="1" smtClean="0">
                <a:latin typeface="Times New Roman" charset="0"/>
              </a:rPr>
              <a:t>encore</a:t>
            </a:r>
            <a:r>
              <a:rPr lang="it-IT" dirty="0" smtClean="0">
                <a:latin typeface="Times New Roman" charset="0"/>
              </a:rPr>
              <a:t> en </a:t>
            </a:r>
            <a:r>
              <a:rPr lang="it-IT" dirty="0" err="1" smtClean="0">
                <a:latin typeface="Times New Roman" charset="0"/>
              </a:rPr>
              <a:t>tain</a:t>
            </a:r>
            <a:r>
              <a:rPr lang="it-IT" dirty="0" smtClean="0">
                <a:latin typeface="Times New Roman" charset="0"/>
              </a:rPr>
              <a:t> d’</a:t>
            </a:r>
            <a:r>
              <a:rPr lang="it-IT" dirty="0" err="1" smtClean="0">
                <a:latin typeface="Times New Roman" charset="0"/>
              </a:rPr>
              <a:t>être</a:t>
            </a:r>
            <a:r>
              <a:rPr lang="it-IT" dirty="0" smtClean="0">
                <a:latin typeface="Times New Roman" charset="0"/>
              </a:rPr>
              <a:t> </a:t>
            </a:r>
            <a:r>
              <a:rPr lang="it-IT" dirty="0" err="1" smtClean="0">
                <a:latin typeface="Times New Roman" charset="0"/>
              </a:rPr>
              <a:t>investigués</a:t>
            </a:r>
            <a:endParaRPr lang="it-IT" dirty="0" smtClean="0">
              <a:latin typeface="Times New Roman" charset="0"/>
            </a:endParaRPr>
          </a:p>
          <a:p>
            <a:pPr eaLnBrk="1" hangingPunct="1"/>
            <a:r>
              <a:rPr lang="it-IT" dirty="0" smtClean="0">
                <a:latin typeface="Times New Roman" charset="0"/>
              </a:rPr>
              <a:t>e.g</a:t>
            </a:r>
            <a:r>
              <a:rPr lang="it-IT" dirty="0">
                <a:latin typeface="Times New Roman" charset="0"/>
              </a:rPr>
              <a:t>.</a:t>
            </a:r>
            <a:r>
              <a:rPr lang="it-IT" dirty="0" smtClean="0">
                <a:latin typeface="Times New Roman" charset="0"/>
              </a:rPr>
              <a:t>,  </a:t>
            </a:r>
            <a:r>
              <a:rPr lang="it-IT" dirty="0" err="1" smtClean="0">
                <a:latin typeface="Times New Roman" charset="0"/>
              </a:rPr>
              <a:t>sans</a:t>
            </a:r>
            <a:r>
              <a:rPr lang="it-IT" dirty="0" smtClean="0">
                <a:latin typeface="Times New Roman" charset="0"/>
              </a:rPr>
              <a:t> </a:t>
            </a:r>
            <a:r>
              <a:rPr lang="it-IT" dirty="0" err="1" smtClean="0">
                <a:latin typeface="Times New Roman" charset="0"/>
              </a:rPr>
              <a:t>doute</a:t>
            </a:r>
            <a:r>
              <a:rPr lang="it-IT" dirty="0" smtClean="0">
                <a:latin typeface="Times New Roman" charset="0"/>
              </a:rPr>
              <a:t>, la </a:t>
            </a:r>
            <a:r>
              <a:rPr lang="it-IT" dirty="0" err="1" smtClean="0">
                <a:latin typeface="Times New Roman" charset="0"/>
              </a:rPr>
              <a:t>représentation</a:t>
            </a:r>
            <a:r>
              <a:rPr lang="it-IT" dirty="0" smtClean="0">
                <a:latin typeface="Times New Roman" charset="0"/>
              </a:rPr>
              <a:t> est une sorte de </a:t>
            </a:r>
            <a:r>
              <a:rPr lang="it-IT" dirty="0" err="1" smtClean="0">
                <a:latin typeface="Times New Roman" charset="0"/>
              </a:rPr>
              <a:t>traitement</a:t>
            </a:r>
            <a:r>
              <a:rPr lang="it-IT" dirty="0" smtClean="0">
                <a:latin typeface="Times New Roman" charset="0"/>
              </a:rPr>
              <a:t>, mais la </a:t>
            </a:r>
            <a:r>
              <a:rPr lang="it-IT" dirty="0" err="1" smtClean="0">
                <a:latin typeface="Times New Roman" charset="0"/>
              </a:rPr>
              <a:t>distinction</a:t>
            </a:r>
            <a:r>
              <a:rPr lang="it-IT" dirty="0" smtClean="0">
                <a:latin typeface="Times New Roman" charset="0"/>
              </a:rPr>
              <a:t> est solide </a:t>
            </a:r>
            <a:r>
              <a:rPr lang="it-IT" dirty="0" err="1" smtClean="0">
                <a:latin typeface="Times New Roman" charset="0"/>
              </a:rPr>
              <a:t>à</a:t>
            </a:r>
            <a:r>
              <a:rPr lang="it-IT" dirty="0" smtClean="0">
                <a:latin typeface="Times New Roman" charset="0"/>
              </a:rPr>
              <a:t> cause de l’</a:t>
            </a:r>
            <a:r>
              <a:rPr lang="it-IT" dirty="0" err="1" smtClean="0">
                <a:latin typeface="Times New Roman" charset="0"/>
              </a:rPr>
              <a:t>importance</a:t>
            </a:r>
            <a:r>
              <a:rPr lang="it-IT" dirty="0" smtClean="0">
                <a:latin typeface="Times New Roman" charset="0"/>
              </a:rPr>
              <a:t> de la</a:t>
            </a:r>
            <a:r>
              <a:rPr lang="it-IT" baseline="0" dirty="0" smtClean="0">
                <a:latin typeface="Times New Roman" charset="0"/>
              </a:rPr>
              <a:t> </a:t>
            </a:r>
            <a:r>
              <a:rPr lang="it-IT" baseline="0" dirty="0" err="1" smtClean="0">
                <a:latin typeface="Times New Roman" charset="0"/>
              </a:rPr>
              <a:t>visualisation</a:t>
            </a:r>
            <a:r>
              <a:rPr lang="it-IT" baseline="0" dirty="0" smtClean="0">
                <a:latin typeface="Times New Roman" charset="0"/>
              </a:rPr>
              <a:t> de </a:t>
            </a:r>
            <a:r>
              <a:rPr lang="it-IT" baseline="0" dirty="0" err="1" smtClean="0">
                <a:latin typeface="Times New Roman" charset="0"/>
              </a:rPr>
              <a:t>données</a:t>
            </a:r>
            <a:r>
              <a:rPr lang="it-IT" dirty="0" smtClean="0">
                <a:latin typeface="Times New Roman" charset="0"/>
              </a:rPr>
              <a:t>.</a:t>
            </a:r>
            <a:endParaRPr lang="it-IT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cyberinfrastructure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thématique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un ensemble de standards et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règles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(e.g.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meilleures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pratiques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adoptés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producteurs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utilisateurs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données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trouver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ressources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disponibles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services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un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portail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générique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implémentés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manière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niveau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l’infrastructure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architectures qui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implémentent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modèle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connues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architectures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fédérées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fait,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basées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concept de “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modèle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données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commun/fédéré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et des ”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d’interopérabilité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fédérée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plupart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monde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basés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modèle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l’infrastructure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données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aux USA, et INSPIRE en Europe. Les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géosciences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GEON, CUAHSI et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OneGeology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Lorsqu’on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veut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plusieurs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cyberinfrastructure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multi-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disciplinaire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l’image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devient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compliquée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4541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DC5D0-3283-4919-A243-2B28EB96413A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gardant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cyberinfrastructure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plus simple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possible,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complexité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réside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entièrement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producteurs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utilisateurs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données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barrières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d’entrée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producteurs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utilisateurs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données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réduisent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volonté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d’investir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ressources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infrastructures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interdisciplinaires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multi-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disciplinaire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 contraire,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développement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capacités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disciplinaires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thématiques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augmentent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d’infrastructures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organisationelles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multi-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disciplinaires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0700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0700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composants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médiation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(brokering)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réalisent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médiation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adaptation, indexation, distribution,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cartographie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sémantique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même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contrôle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qualité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nécessaires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pour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répondre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complexité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croissante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cyber-infrastructure GEOSS.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7AA62-2944-3849-BCB8-F9AC4E27A040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24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nombreux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auteurs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s’accordent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à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dire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que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la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vaste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majorité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décisions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qui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sont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prises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par les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politiciens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dépendent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d’une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manière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ou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d’une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autre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l’information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baseline="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spatiale</a:t>
            </a:r>
            <a:r>
              <a:rPr lang="en-US" sz="1800" baseline="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=</a:t>
            </a:r>
            <a:r>
              <a:rPr lang="en-US" sz="1800" dirty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&gt; 60-80% 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toutes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les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décisions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dépendent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de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l’information</a:t>
            </a:r>
            <a:r>
              <a:rPr lang="en-US" sz="1800" dirty="0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 </a:t>
            </a:r>
            <a:r>
              <a:rPr lang="en-US" sz="1800" dirty="0" err="1" smtClean="0">
                <a:latin typeface="Helvetica" pitchFamily="-84" charset="0"/>
                <a:ea typeface="Helvetica" pitchFamily="-84" charset="0"/>
                <a:cs typeface="Helvetica" pitchFamily="-84" charset="0"/>
                <a:sym typeface="Helvetica" pitchFamily="-84" charset="0"/>
              </a:rPr>
              <a:t>spatiale</a:t>
            </a:r>
            <a:endParaRPr lang="en-US" sz="2400" dirty="0">
              <a:latin typeface="Helvetica" pitchFamily="-84" charset="0"/>
              <a:ea typeface="Helvetica" pitchFamily="-84" charset="0"/>
              <a:cs typeface="Helvetica" pitchFamily="-84" charset="0"/>
              <a:sym typeface="Helvetica" pitchFamily="-8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La structure de brokering pour GEOSS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appelée</a:t>
            </a:r>
            <a:r>
              <a:rPr lang="en-US" baseline="0" dirty="0" smtClean="0"/>
              <a:t> GCI (GEOSS Common Infrastructure)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9122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1925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Cf. Navigation</a:t>
            </a:r>
          </a:p>
          <a:p>
            <a:pPr lvl="1"/>
            <a:r>
              <a:rPr lang="en-US" dirty="0" smtClean="0"/>
              <a:t>consultation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ressources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normalement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suivant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séquence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références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l’une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l’autre</a:t>
            </a:r>
            <a:endParaRPr lang="en-US" dirty="0" smtClean="0"/>
          </a:p>
          <a:p>
            <a:pPr lvl="1"/>
            <a:r>
              <a:rPr lang="en-US" dirty="0" err="1" smtClean="0"/>
              <a:t>Rendu</a:t>
            </a:r>
            <a:r>
              <a:rPr lang="en-US" dirty="0" smtClean="0"/>
              <a:t> possible par la structure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ressources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elle-même</a:t>
            </a:r>
            <a:r>
              <a:rPr lang="en-US" baseline="0" dirty="0" smtClean="0"/>
              <a:t> et par le </a:t>
            </a:r>
            <a:r>
              <a:rPr lang="en-US" baseline="0" dirty="0" err="1" smtClean="0"/>
              <a:t>mécanisme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travers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lequel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ressource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être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liée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autre</a:t>
            </a:r>
            <a:r>
              <a:rPr lang="en-US" baseline="0" dirty="0" smtClean="0"/>
              <a:t> </a:t>
            </a:r>
            <a:r>
              <a:rPr lang="en-US" dirty="0" smtClean="0"/>
              <a:t>(e.g., URLs </a:t>
            </a:r>
            <a:r>
              <a:rPr lang="en-US" dirty="0" err="1" smtClean="0"/>
              <a:t>sur</a:t>
            </a:r>
            <a:r>
              <a:rPr lang="en-US" dirty="0" smtClean="0"/>
              <a:t> le WWW)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310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broker fait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médiation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services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catalogage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d’accès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disparates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implémentant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l’harmonization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méta-données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le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protocole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d’adaptation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capable de faire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requête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tansformer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résultats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aggrégation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uniforme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consistente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2093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 </a:t>
            </a:r>
            <a:r>
              <a:rPr lang="en-US" baseline="0" dirty="0" smtClean="0"/>
              <a:t>GEO DAB </a:t>
            </a:r>
            <a:r>
              <a:rPr lang="en-US" baseline="0" dirty="0" err="1" smtClean="0"/>
              <a:t>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alimenté</a:t>
            </a:r>
            <a:r>
              <a:rPr lang="en-US" baseline="0" dirty="0" smtClean="0"/>
              <a:t> par GI-cat et GI-axe.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L’API GI-API </a:t>
            </a:r>
            <a:r>
              <a:rPr lang="en-US" baseline="0" dirty="0" err="1" smtClean="0"/>
              <a:t>permet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d’accéder</a:t>
            </a:r>
            <a:r>
              <a:rPr lang="en-US" baseline="0" dirty="0" smtClean="0"/>
              <a:t> aux </a:t>
            </a:r>
            <a:r>
              <a:rPr lang="en-US" baseline="0" dirty="0" err="1" smtClean="0"/>
              <a:t>fonctionnalités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travers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API </a:t>
            </a:r>
            <a:r>
              <a:rPr lang="en-US" baseline="0" dirty="0" err="1" smtClean="0"/>
              <a:t>javascript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2470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GI-cat </a:t>
            </a:r>
            <a:r>
              <a:rPr lang="en-US" baseline="0" dirty="0" err="1" smtClean="0"/>
              <a:t>inclut</a:t>
            </a:r>
            <a:r>
              <a:rPr lang="en-US" baseline="0" dirty="0" smtClean="0"/>
              <a:t> un client web avec un </a:t>
            </a:r>
            <a:r>
              <a:rPr lang="en-US" baseline="0" dirty="0" err="1" smtClean="0"/>
              <a:t>visualiseur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cartographique</a:t>
            </a:r>
            <a:r>
              <a:rPr lang="en-US" baseline="0" dirty="0" smtClean="0"/>
              <a:t> et des </a:t>
            </a:r>
            <a:r>
              <a:rPr lang="en-US" baseline="0" dirty="0" err="1" smtClean="0"/>
              <a:t>boutons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une</a:t>
            </a:r>
            <a:r>
              <a:rPr lang="en-US" baseline="0" dirty="0" smtClean="0"/>
              <a:t> interface </a:t>
            </a:r>
            <a:r>
              <a:rPr lang="en-US" baseline="0" dirty="0" err="1" smtClean="0"/>
              <a:t>graphique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spécifier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plusieurs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critères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recherche</a:t>
            </a:r>
            <a:r>
              <a:rPr lang="en-US" baseline="0" dirty="0" smtClean="0"/>
              <a:t> (les </a:t>
            </a:r>
            <a:r>
              <a:rPr lang="en-US" baseline="0" dirty="0" err="1" smtClean="0"/>
              <a:t>habituels</a:t>
            </a:r>
            <a:r>
              <a:rPr lang="en-US" baseline="0" dirty="0" smtClean="0"/>
              <a:t> 4 W: Where, What, When, Who)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Les </a:t>
            </a:r>
            <a:r>
              <a:rPr lang="en-US" dirty="0" err="1" smtClean="0"/>
              <a:t>résultats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affichés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err="1" smtClean="0"/>
              <a:t>panneau</a:t>
            </a:r>
            <a:r>
              <a:rPr lang="en-US" dirty="0" smtClean="0"/>
              <a:t> </a:t>
            </a:r>
            <a:r>
              <a:rPr lang="en-US" dirty="0" err="1" smtClean="0"/>
              <a:t>inférieur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0236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En </a:t>
            </a:r>
            <a:r>
              <a:rPr lang="en-US" dirty="0" err="1" smtClean="0"/>
              <a:t>montrant</a:t>
            </a:r>
            <a:r>
              <a:rPr lang="en-US" dirty="0" smtClean="0"/>
              <a:t> la </a:t>
            </a:r>
            <a:r>
              <a:rPr lang="en-US" dirty="0" err="1" smtClean="0"/>
              <a:t>sélection</a:t>
            </a:r>
            <a:r>
              <a:rPr lang="en-US" dirty="0" smtClean="0"/>
              <a:t> de sources, la </a:t>
            </a:r>
            <a:r>
              <a:rPr lang="en-US" dirty="0" err="1" smtClean="0"/>
              <a:t>portée</a:t>
            </a:r>
            <a:r>
              <a:rPr lang="en-US" dirty="0" smtClean="0"/>
              <a:t> de 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requête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être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limitée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à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sous</a:t>
            </a:r>
            <a:r>
              <a:rPr lang="en-US" baseline="0" dirty="0" smtClean="0"/>
              <a:t>-ensemble de sources de </a:t>
            </a:r>
            <a:r>
              <a:rPr lang="en-US" baseline="0" dirty="0" err="1" smtClean="0"/>
              <a:t>données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enregistrées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ainsi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qu’à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ressources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individuelles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0236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plus de la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recherche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mot-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clé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titre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le résumé, et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d’autres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méta-données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textuelles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GI-Cat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requêtes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conceptuels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sélectionnés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d’une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ontologie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formelle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Cela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requêtes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inter-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domaines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multilangues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même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généralisations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spécialisations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réseau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conceptuel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lequel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peut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naviguer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représente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relations entre concepts avec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différentes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couleurs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(e.g. “plus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général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“plus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spécifique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“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relié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8315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 </a:t>
            </a:r>
            <a:r>
              <a:rPr lang="en-US" dirty="0" err="1" smtClean="0"/>
              <a:t>exemple</a:t>
            </a:r>
            <a:r>
              <a:rPr lang="en-US" dirty="0" smtClean="0"/>
              <a:t> un </a:t>
            </a:r>
            <a:r>
              <a:rPr lang="en-US" dirty="0" err="1" smtClean="0"/>
              <a:t>utilisateur</a:t>
            </a:r>
            <a:r>
              <a:rPr lang="en-US" dirty="0" smtClean="0"/>
              <a:t> fait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recherche</a:t>
            </a:r>
            <a:r>
              <a:rPr lang="en-US" dirty="0" smtClean="0"/>
              <a:t> avec le mot-</a:t>
            </a:r>
            <a:r>
              <a:rPr lang="en-US" dirty="0" err="1" smtClean="0"/>
              <a:t>clé</a:t>
            </a:r>
            <a:r>
              <a:rPr lang="en-US" dirty="0" smtClean="0"/>
              <a:t> “</a:t>
            </a:r>
            <a:r>
              <a:rPr lang="en-US" dirty="0" err="1" smtClean="0"/>
              <a:t>sécheresse</a:t>
            </a:r>
            <a:r>
              <a:rPr lang="en-US" dirty="0" smtClean="0"/>
              <a:t>” </a:t>
            </a:r>
            <a:r>
              <a:rPr lang="en-US" dirty="0" err="1" smtClean="0"/>
              <a:t>sur</a:t>
            </a:r>
            <a:r>
              <a:rPr lang="en-US" dirty="0" smtClean="0"/>
              <a:t> la </a:t>
            </a:r>
            <a:r>
              <a:rPr lang="en-US" dirty="0" err="1" smtClean="0"/>
              <a:t>Méditerranée</a:t>
            </a:r>
            <a:r>
              <a:rPr lang="en-US" dirty="0" smtClean="0"/>
              <a:t>. GI-cat a </a:t>
            </a:r>
            <a:r>
              <a:rPr lang="en-US" dirty="0" err="1" smtClean="0"/>
              <a:t>trouvé</a:t>
            </a:r>
            <a:r>
              <a:rPr lang="en-US" dirty="0" smtClean="0"/>
              <a:t> 41 </a:t>
            </a:r>
            <a:r>
              <a:rPr lang="en-US" dirty="0" err="1" smtClean="0"/>
              <a:t>résultats</a:t>
            </a:r>
            <a:r>
              <a:rPr lang="en-US" dirty="0" smtClean="0"/>
              <a:t>,</a:t>
            </a:r>
            <a:r>
              <a:rPr lang="en-US" baseline="0" dirty="0" smtClean="0"/>
              <a:t> qui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classés</a:t>
            </a:r>
            <a:r>
              <a:rPr lang="en-US" baseline="0" dirty="0" smtClean="0"/>
              <a:t> (les </a:t>
            </a:r>
            <a:r>
              <a:rPr lang="en-US" baseline="0" dirty="0" err="1" smtClean="0"/>
              <a:t>données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accessibles</a:t>
            </a:r>
            <a:r>
              <a:rPr lang="en-US" baseline="0" dirty="0" smtClean="0"/>
              <a:t> en premier) et </a:t>
            </a:r>
            <a:r>
              <a:rPr lang="en-US" baseline="0" dirty="0" err="1" smtClean="0"/>
              <a:t>groupés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selon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catégorie</a:t>
            </a:r>
            <a:r>
              <a:rPr lang="en-US" baseline="0" dirty="0" smtClean="0"/>
              <a:t> GEOSS. </a:t>
            </a:r>
            <a:endParaRPr lang="en-US" sz="12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sélectionnant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bouton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“GEOSS Data Core”, la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requête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peut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être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limitée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collecte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données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GEOSS de “Open Resources for Everyone”, qui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ensemble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distribué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jeux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donnéesdocumenté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avec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accès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ouvert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non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restreint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coût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pas plus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élevé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coûts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reproduction et distribution. Les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fournisseurs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données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GEOSS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encouragés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fournir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jeux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données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qui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tombent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cette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catégorie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icônes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boutons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additionels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permettent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évaluation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supplémentaire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avec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l’information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pour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chaque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jeu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données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(e.g. son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enregistrement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ISO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et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permettent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d’ajouter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l’enregistrement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question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“My resources” pour un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téléchargement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ultérieur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7026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GI-cat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visualisation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dynamique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couches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globales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régionales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sources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données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hétérogènes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Ceci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rendu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possible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manière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 GI-axe, qui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fournit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 services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génériques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représentation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qui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permettent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réconcilier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l’accès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aux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données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avec le standard OGC Web Map Service,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même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lorsque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source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supporte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service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d’interfaces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différent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(e.g. </a:t>
            </a:r>
            <a:r>
              <a:rPr lang="en-US" sz="1200" u="non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OPeNDAP</a:t>
            </a:r>
            <a:r>
              <a:rPr lang="en-US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3E0BD-6CDA-524C-89F2-8CCDC22AC297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94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88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2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3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8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6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2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6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3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6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65AFD7-A2AD-0E40-BFCE-399CBC53CBC1}" type="datetimeFigureOut">
              <a:rPr lang="en-US" smtClean="0"/>
              <a:pPr/>
              <a:t>09.09.14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1394" y="482791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4B09F-8FCB-7141-A19E-A8444146AA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4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8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jpe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</a:t>
            </a:r>
          </a:p>
          <a:p>
            <a:pPr lvl="2"/>
            <a:r>
              <a:rPr lang="fr-CH" dirty="0" smtClean="0"/>
              <a:t>Third level</a:t>
            </a:r>
          </a:p>
          <a:p>
            <a:pPr lvl="3"/>
            <a:r>
              <a:rPr lang="fr-CH" dirty="0" smtClean="0"/>
              <a:t>Fourth level</a:t>
            </a:r>
          </a:p>
          <a:p>
            <a:pPr lvl="4"/>
            <a:r>
              <a:rPr lang="fr-CH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53584" y="6545225"/>
            <a:ext cx="545577" cy="283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4B2DE-CB4D-3846-8473-7949EAB273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unige_re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" y="6551711"/>
            <a:ext cx="919630" cy="269758"/>
          </a:xfrm>
          <a:prstGeom prst="rect">
            <a:avLst/>
          </a:prstGeom>
        </p:spPr>
      </p:pic>
      <p:pic>
        <p:nvPicPr>
          <p:cNvPr id="8" name="Picture 7" descr="GRID_black_eng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57" y="6551711"/>
            <a:ext cx="933384" cy="286238"/>
          </a:xfrm>
          <a:prstGeom prst="rect">
            <a:avLst/>
          </a:prstGeom>
        </p:spPr>
      </p:pic>
      <p:pic>
        <p:nvPicPr>
          <p:cNvPr id="10" name="Picture 9" descr="CNR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41896" y="6430449"/>
            <a:ext cx="503190" cy="434332"/>
          </a:xfrm>
          <a:prstGeom prst="rect">
            <a:avLst/>
          </a:prstGeom>
        </p:spPr>
      </p:pic>
      <p:pic>
        <p:nvPicPr>
          <p:cNvPr id="11" name="Picture 10" descr="eopower_logo_web_transparent_background_100px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23" y="716145"/>
            <a:ext cx="425450" cy="216980"/>
          </a:xfrm>
          <a:prstGeom prst="rect">
            <a:avLst/>
          </a:prstGeom>
        </p:spPr>
      </p:pic>
      <p:pic>
        <p:nvPicPr>
          <p:cNvPr id="12" name="Picture 11" descr="iason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23" y="994363"/>
            <a:ext cx="425450" cy="214791"/>
          </a:xfrm>
          <a:prstGeom prst="rect">
            <a:avLst/>
          </a:prstGeom>
        </p:spPr>
      </p:pic>
      <p:pic>
        <p:nvPicPr>
          <p:cNvPr id="13" name="Picture 12" descr="EnviroGRIDS_logo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7063" y="398743"/>
            <a:ext cx="457200" cy="28575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0" y="6428861"/>
            <a:ext cx="91440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01909" y="6551711"/>
            <a:ext cx="2924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Conference/place name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26558" y="6545225"/>
            <a:ext cx="1614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Workshop date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57530" y="6551711"/>
            <a:ext cx="809345" cy="277091"/>
          </a:xfrm>
          <a:prstGeom prst="rect">
            <a:avLst/>
          </a:prstGeom>
        </p:spPr>
      </p:pic>
      <p:pic>
        <p:nvPicPr>
          <p:cNvPr id="18" name="Picture 2" descr="D:\Boris\FP7 InnoSense\Otvaranje\08072013101718-ec.jpg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0" r="-1521" b="15015"/>
          <a:stretch/>
        </p:blipFill>
        <p:spPr bwMode="auto">
          <a:xfrm>
            <a:off x="-7063" y="29029"/>
            <a:ext cx="504000" cy="33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50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6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6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7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image" Target="../media/image182.png"/><Relationship Id="rId9" Type="http://schemas.openxmlformats.org/officeDocument/2006/relationships/image" Target="../media/image183.png"/><Relationship Id="rId10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jpeg"/><Relationship Id="rId6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8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:8080/geonetwork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egasosdi.uab.es:80/catalog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Relationship Id="rId3" Type="http://schemas.openxmlformats.org/officeDocument/2006/relationships/image" Target="../media/image201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Relationship Id="rId3" Type="http://schemas.openxmlformats.org/officeDocument/2006/relationships/image" Target="../media/image20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Relationship Id="rId3" Type="http://schemas.openxmlformats.org/officeDocument/2006/relationships/image" Target="../media/image210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4" Type="http://schemas.openxmlformats.org/officeDocument/2006/relationships/image" Target="../media/image217.png"/><Relationship Id="rId5" Type="http://schemas.openxmlformats.org/officeDocument/2006/relationships/image" Target="../media/image218.png"/><Relationship Id="rId6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png"/><Relationship Id="rId3" Type="http://schemas.openxmlformats.org/officeDocument/2006/relationships/image" Target="../media/image22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4" Type="http://schemas.openxmlformats.org/officeDocument/2006/relationships/image" Target="../media/image232.png"/><Relationship Id="rId5" Type="http://schemas.openxmlformats.org/officeDocument/2006/relationships/image" Target="../media/image233.png"/><Relationship Id="rId6" Type="http://schemas.openxmlformats.org/officeDocument/2006/relationships/image" Target="../media/image234.png"/><Relationship Id="rId7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5.png"/><Relationship Id="rId5" Type="http://schemas.openxmlformats.org/officeDocument/2006/relationships/image" Target="../media/image239.png"/><Relationship Id="rId6" Type="http://schemas.openxmlformats.org/officeDocument/2006/relationships/image" Target="../media/image240.png"/><Relationship Id="rId7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4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6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png"/></Relationships>
</file>

<file path=ppt/slides/_rels/slide1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9.png"/><Relationship Id="rId12" Type="http://schemas.openxmlformats.org/officeDocument/2006/relationships/image" Target="../media/image260.png"/><Relationship Id="rId13" Type="http://schemas.openxmlformats.org/officeDocument/2006/relationships/image" Target="../media/image261.png"/><Relationship Id="rId14" Type="http://schemas.openxmlformats.org/officeDocument/2006/relationships/image" Target="../media/image262.png"/><Relationship Id="rId15" Type="http://schemas.openxmlformats.org/officeDocument/2006/relationships/image" Target="../media/image263.png"/><Relationship Id="rId16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/cgi-bin/pywps.cgi?service=WPS&amp;request=getcapabilities" TargetMode="External"/><Relationship Id="rId3" Type="http://schemas.openxmlformats.org/officeDocument/2006/relationships/image" Target="../media/image251.png"/><Relationship Id="rId4" Type="http://schemas.openxmlformats.org/officeDocument/2006/relationships/image" Target="../media/image252.png"/><Relationship Id="rId5" Type="http://schemas.openxmlformats.org/officeDocument/2006/relationships/image" Target="../media/image253.png"/><Relationship Id="rId6" Type="http://schemas.openxmlformats.org/officeDocument/2006/relationships/image" Target="../media/image254.png"/><Relationship Id="rId7" Type="http://schemas.openxmlformats.org/officeDocument/2006/relationships/image" Target="../media/image255.png"/><Relationship Id="rId8" Type="http://schemas.openxmlformats.org/officeDocument/2006/relationships/image" Target="../media/image256.png"/><Relationship Id="rId9" Type="http://schemas.openxmlformats.org/officeDocument/2006/relationships/image" Target="../media/image257.png"/><Relationship Id="rId10" Type="http://schemas.openxmlformats.org/officeDocument/2006/relationships/image" Target="../media/image258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4" Type="http://schemas.openxmlformats.org/officeDocument/2006/relationships/image" Target="../media/image251.png"/><Relationship Id="rId5" Type="http://schemas.openxmlformats.org/officeDocument/2006/relationships/image" Target="../media/image270.png"/><Relationship Id="rId6" Type="http://schemas.openxmlformats.org/officeDocument/2006/relationships/image" Target="../media/image271.png"/><Relationship Id="rId7" Type="http://schemas.openxmlformats.org/officeDocument/2006/relationships/image" Target="../media/image272.png"/><Relationship Id="rId8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emf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275.png"/></Relationships>
</file>

<file path=ppt/slides/_rels/slide1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6.jpeg"/><Relationship Id="rId14" Type="http://schemas.openxmlformats.org/officeDocument/2006/relationships/image" Target="../media/image287.jpeg"/><Relationship Id="rId15" Type="http://schemas.openxmlformats.org/officeDocument/2006/relationships/image" Target="../media/image288.png"/><Relationship Id="rId16" Type="http://schemas.openxmlformats.org/officeDocument/2006/relationships/image" Target="../media/image289.jpeg"/><Relationship Id="rId17" Type="http://schemas.openxmlformats.org/officeDocument/2006/relationships/image" Target="../media/image290.jpeg"/><Relationship Id="rId18" Type="http://schemas.openxmlformats.org/officeDocument/2006/relationships/image" Target="../media/image291.gif"/><Relationship Id="rId19" Type="http://schemas.openxmlformats.org/officeDocument/2006/relationships/image" Target="../media/image292.jpeg"/><Relationship Id="rId50" Type="http://schemas.openxmlformats.org/officeDocument/2006/relationships/image" Target="../media/image323.jpeg"/><Relationship Id="rId51" Type="http://schemas.openxmlformats.org/officeDocument/2006/relationships/image" Target="../media/image324.gif"/><Relationship Id="rId52" Type="http://schemas.openxmlformats.org/officeDocument/2006/relationships/image" Target="../media/image325.png"/><Relationship Id="rId53" Type="http://schemas.openxmlformats.org/officeDocument/2006/relationships/image" Target="../media/image326.jpeg"/><Relationship Id="rId54" Type="http://schemas.openxmlformats.org/officeDocument/2006/relationships/image" Target="../media/image327.jpeg"/><Relationship Id="rId55" Type="http://schemas.openxmlformats.org/officeDocument/2006/relationships/image" Target="../media/image328.jpeg"/><Relationship Id="rId56" Type="http://schemas.openxmlformats.org/officeDocument/2006/relationships/image" Target="../media/image329.jpeg"/><Relationship Id="rId57" Type="http://schemas.openxmlformats.org/officeDocument/2006/relationships/image" Target="../media/image330.jpeg"/><Relationship Id="rId40" Type="http://schemas.openxmlformats.org/officeDocument/2006/relationships/image" Target="../media/image313.gif"/><Relationship Id="rId41" Type="http://schemas.openxmlformats.org/officeDocument/2006/relationships/image" Target="../media/image314.gif"/><Relationship Id="rId42" Type="http://schemas.openxmlformats.org/officeDocument/2006/relationships/image" Target="../media/image315.jpeg"/><Relationship Id="rId43" Type="http://schemas.openxmlformats.org/officeDocument/2006/relationships/image" Target="../media/image316.jpeg"/><Relationship Id="rId44" Type="http://schemas.openxmlformats.org/officeDocument/2006/relationships/image" Target="../media/image317.png"/><Relationship Id="rId45" Type="http://schemas.openxmlformats.org/officeDocument/2006/relationships/image" Target="../media/image318.png"/><Relationship Id="rId46" Type="http://schemas.openxmlformats.org/officeDocument/2006/relationships/image" Target="../media/image319.jpeg"/><Relationship Id="rId47" Type="http://schemas.openxmlformats.org/officeDocument/2006/relationships/image" Target="../media/image320.jpeg"/><Relationship Id="rId48" Type="http://schemas.openxmlformats.org/officeDocument/2006/relationships/image" Target="../media/image321.jpeg"/><Relationship Id="rId49" Type="http://schemas.openxmlformats.org/officeDocument/2006/relationships/image" Target="../media/image32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76.jpeg"/><Relationship Id="rId4" Type="http://schemas.openxmlformats.org/officeDocument/2006/relationships/image" Target="../media/image277.png"/><Relationship Id="rId5" Type="http://schemas.openxmlformats.org/officeDocument/2006/relationships/image" Target="../media/image278.gif"/><Relationship Id="rId6" Type="http://schemas.openxmlformats.org/officeDocument/2006/relationships/image" Target="../media/image279.jpeg"/><Relationship Id="rId7" Type="http://schemas.openxmlformats.org/officeDocument/2006/relationships/image" Target="../media/image280.jpeg"/><Relationship Id="rId8" Type="http://schemas.openxmlformats.org/officeDocument/2006/relationships/image" Target="../media/image281.png"/><Relationship Id="rId9" Type="http://schemas.openxmlformats.org/officeDocument/2006/relationships/image" Target="../media/image282.png"/><Relationship Id="rId30" Type="http://schemas.openxmlformats.org/officeDocument/2006/relationships/image" Target="../media/image303.jpeg"/><Relationship Id="rId31" Type="http://schemas.openxmlformats.org/officeDocument/2006/relationships/image" Target="../media/image304.jpeg"/><Relationship Id="rId32" Type="http://schemas.openxmlformats.org/officeDocument/2006/relationships/image" Target="../media/image305.png"/><Relationship Id="rId33" Type="http://schemas.openxmlformats.org/officeDocument/2006/relationships/image" Target="../media/image306.png"/><Relationship Id="rId34" Type="http://schemas.openxmlformats.org/officeDocument/2006/relationships/image" Target="../media/image307.gif"/><Relationship Id="rId35" Type="http://schemas.openxmlformats.org/officeDocument/2006/relationships/image" Target="../media/image308.png"/><Relationship Id="rId36" Type="http://schemas.openxmlformats.org/officeDocument/2006/relationships/image" Target="../media/image309.jpeg"/><Relationship Id="rId37" Type="http://schemas.openxmlformats.org/officeDocument/2006/relationships/image" Target="../media/image310.jpeg"/><Relationship Id="rId38" Type="http://schemas.openxmlformats.org/officeDocument/2006/relationships/image" Target="../media/image311.gif"/><Relationship Id="rId39" Type="http://schemas.openxmlformats.org/officeDocument/2006/relationships/image" Target="../media/image312.jpeg"/><Relationship Id="rId20" Type="http://schemas.openxmlformats.org/officeDocument/2006/relationships/image" Target="../media/image293.jpeg"/><Relationship Id="rId21" Type="http://schemas.openxmlformats.org/officeDocument/2006/relationships/image" Target="../media/image294.jpeg"/><Relationship Id="rId22" Type="http://schemas.openxmlformats.org/officeDocument/2006/relationships/image" Target="../media/image295.jpeg"/><Relationship Id="rId23" Type="http://schemas.openxmlformats.org/officeDocument/2006/relationships/image" Target="../media/image296.png"/><Relationship Id="rId24" Type="http://schemas.openxmlformats.org/officeDocument/2006/relationships/image" Target="../media/image297.gif"/><Relationship Id="rId25" Type="http://schemas.openxmlformats.org/officeDocument/2006/relationships/image" Target="../media/image298.jpeg"/><Relationship Id="rId26" Type="http://schemas.openxmlformats.org/officeDocument/2006/relationships/image" Target="../media/image299.gif"/><Relationship Id="rId27" Type="http://schemas.openxmlformats.org/officeDocument/2006/relationships/image" Target="../media/image300.jpeg"/><Relationship Id="rId28" Type="http://schemas.openxmlformats.org/officeDocument/2006/relationships/image" Target="../media/image301.gif"/><Relationship Id="rId29" Type="http://schemas.openxmlformats.org/officeDocument/2006/relationships/image" Target="../media/image302.gif"/><Relationship Id="rId10" Type="http://schemas.openxmlformats.org/officeDocument/2006/relationships/image" Target="../media/image283.jpeg"/><Relationship Id="rId11" Type="http://schemas.openxmlformats.org/officeDocument/2006/relationships/image" Target="../media/image284.png"/><Relationship Id="rId12" Type="http://schemas.openxmlformats.org/officeDocument/2006/relationships/image" Target="../media/image285.jpeg"/></Relationships>
</file>

<file path=ppt/slides/_rels/slide1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6.jpeg"/><Relationship Id="rId14" Type="http://schemas.openxmlformats.org/officeDocument/2006/relationships/image" Target="../media/image287.jpeg"/><Relationship Id="rId15" Type="http://schemas.openxmlformats.org/officeDocument/2006/relationships/image" Target="../media/image288.png"/><Relationship Id="rId16" Type="http://schemas.openxmlformats.org/officeDocument/2006/relationships/image" Target="../media/image289.jpeg"/><Relationship Id="rId17" Type="http://schemas.openxmlformats.org/officeDocument/2006/relationships/image" Target="../media/image290.jpeg"/><Relationship Id="rId18" Type="http://schemas.openxmlformats.org/officeDocument/2006/relationships/image" Target="../media/image291.gif"/><Relationship Id="rId19" Type="http://schemas.openxmlformats.org/officeDocument/2006/relationships/image" Target="../media/image292.jpeg"/><Relationship Id="rId50" Type="http://schemas.openxmlformats.org/officeDocument/2006/relationships/image" Target="../media/image323.jpeg"/><Relationship Id="rId51" Type="http://schemas.openxmlformats.org/officeDocument/2006/relationships/image" Target="../media/image324.gif"/><Relationship Id="rId52" Type="http://schemas.openxmlformats.org/officeDocument/2006/relationships/image" Target="../media/image325.png"/><Relationship Id="rId53" Type="http://schemas.openxmlformats.org/officeDocument/2006/relationships/image" Target="../media/image326.jpeg"/><Relationship Id="rId54" Type="http://schemas.openxmlformats.org/officeDocument/2006/relationships/image" Target="../media/image327.jpeg"/><Relationship Id="rId55" Type="http://schemas.openxmlformats.org/officeDocument/2006/relationships/image" Target="../media/image328.jpeg"/><Relationship Id="rId56" Type="http://schemas.openxmlformats.org/officeDocument/2006/relationships/image" Target="../media/image329.jpeg"/><Relationship Id="rId40" Type="http://schemas.openxmlformats.org/officeDocument/2006/relationships/image" Target="../media/image313.gif"/><Relationship Id="rId41" Type="http://schemas.openxmlformats.org/officeDocument/2006/relationships/image" Target="../media/image314.gif"/><Relationship Id="rId42" Type="http://schemas.openxmlformats.org/officeDocument/2006/relationships/image" Target="../media/image315.jpeg"/><Relationship Id="rId43" Type="http://schemas.openxmlformats.org/officeDocument/2006/relationships/image" Target="../media/image316.jpeg"/><Relationship Id="rId44" Type="http://schemas.openxmlformats.org/officeDocument/2006/relationships/image" Target="../media/image317.png"/><Relationship Id="rId45" Type="http://schemas.openxmlformats.org/officeDocument/2006/relationships/image" Target="../media/image318.png"/><Relationship Id="rId46" Type="http://schemas.openxmlformats.org/officeDocument/2006/relationships/image" Target="../media/image319.jpeg"/><Relationship Id="rId47" Type="http://schemas.openxmlformats.org/officeDocument/2006/relationships/image" Target="../media/image320.jpeg"/><Relationship Id="rId48" Type="http://schemas.openxmlformats.org/officeDocument/2006/relationships/image" Target="../media/image321.jpeg"/><Relationship Id="rId49" Type="http://schemas.openxmlformats.org/officeDocument/2006/relationships/image" Target="../media/image32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76.jpeg"/><Relationship Id="rId4" Type="http://schemas.openxmlformats.org/officeDocument/2006/relationships/image" Target="../media/image277.png"/><Relationship Id="rId5" Type="http://schemas.openxmlformats.org/officeDocument/2006/relationships/image" Target="../media/image278.gif"/><Relationship Id="rId6" Type="http://schemas.openxmlformats.org/officeDocument/2006/relationships/image" Target="../media/image279.jpeg"/><Relationship Id="rId7" Type="http://schemas.openxmlformats.org/officeDocument/2006/relationships/image" Target="../media/image280.jpeg"/><Relationship Id="rId8" Type="http://schemas.openxmlformats.org/officeDocument/2006/relationships/image" Target="../media/image281.png"/><Relationship Id="rId9" Type="http://schemas.openxmlformats.org/officeDocument/2006/relationships/image" Target="../media/image282.png"/><Relationship Id="rId30" Type="http://schemas.openxmlformats.org/officeDocument/2006/relationships/image" Target="../media/image303.jpeg"/><Relationship Id="rId31" Type="http://schemas.openxmlformats.org/officeDocument/2006/relationships/image" Target="../media/image304.jpeg"/><Relationship Id="rId32" Type="http://schemas.openxmlformats.org/officeDocument/2006/relationships/image" Target="../media/image305.png"/><Relationship Id="rId33" Type="http://schemas.openxmlformats.org/officeDocument/2006/relationships/image" Target="../media/image306.png"/><Relationship Id="rId34" Type="http://schemas.openxmlformats.org/officeDocument/2006/relationships/image" Target="../media/image307.gif"/><Relationship Id="rId35" Type="http://schemas.openxmlformats.org/officeDocument/2006/relationships/image" Target="../media/image308.png"/><Relationship Id="rId36" Type="http://schemas.openxmlformats.org/officeDocument/2006/relationships/image" Target="../media/image309.jpeg"/><Relationship Id="rId37" Type="http://schemas.openxmlformats.org/officeDocument/2006/relationships/image" Target="../media/image310.jpeg"/><Relationship Id="rId38" Type="http://schemas.openxmlformats.org/officeDocument/2006/relationships/image" Target="../media/image311.gif"/><Relationship Id="rId39" Type="http://schemas.openxmlformats.org/officeDocument/2006/relationships/image" Target="../media/image312.jpeg"/><Relationship Id="rId20" Type="http://schemas.openxmlformats.org/officeDocument/2006/relationships/image" Target="../media/image293.jpeg"/><Relationship Id="rId21" Type="http://schemas.openxmlformats.org/officeDocument/2006/relationships/image" Target="../media/image294.jpeg"/><Relationship Id="rId22" Type="http://schemas.openxmlformats.org/officeDocument/2006/relationships/image" Target="../media/image295.jpeg"/><Relationship Id="rId23" Type="http://schemas.openxmlformats.org/officeDocument/2006/relationships/image" Target="../media/image296.png"/><Relationship Id="rId24" Type="http://schemas.openxmlformats.org/officeDocument/2006/relationships/image" Target="../media/image297.gif"/><Relationship Id="rId25" Type="http://schemas.openxmlformats.org/officeDocument/2006/relationships/image" Target="../media/image298.jpeg"/><Relationship Id="rId26" Type="http://schemas.openxmlformats.org/officeDocument/2006/relationships/image" Target="../media/image299.gif"/><Relationship Id="rId27" Type="http://schemas.openxmlformats.org/officeDocument/2006/relationships/image" Target="../media/image300.jpeg"/><Relationship Id="rId28" Type="http://schemas.openxmlformats.org/officeDocument/2006/relationships/image" Target="../media/image301.gif"/><Relationship Id="rId29" Type="http://schemas.openxmlformats.org/officeDocument/2006/relationships/image" Target="../media/image302.gif"/><Relationship Id="rId10" Type="http://schemas.openxmlformats.org/officeDocument/2006/relationships/image" Target="../media/image283.jpeg"/><Relationship Id="rId11" Type="http://schemas.openxmlformats.org/officeDocument/2006/relationships/image" Target="../media/image284.png"/><Relationship Id="rId12" Type="http://schemas.openxmlformats.org/officeDocument/2006/relationships/image" Target="../media/image28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4" Type="http://schemas.openxmlformats.org/officeDocument/2006/relationships/image" Target="../media/image331.png"/><Relationship Id="rId5" Type="http://schemas.openxmlformats.org/officeDocument/2006/relationships/image" Target="../media/image277.png"/><Relationship Id="rId6" Type="http://schemas.openxmlformats.org/officeDocument/2006/relationships/image" Target="../media/image332.jpeg"/><Relationship Id="rId7" Type="http://schemas.openxmlformats.org/officeDocument/2006/relationships/image" Target="../media/image3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4" Type="http://schemas.openxmlformats.org/officeDocument/2006/relationships/image" Target="../media/image331.png"/><Relationship Id="rId5" Type="http://schemas.openxmlformats.org/officeDocument/2006/relationships/image" Target="../media/image277.png"/><Relationship Id="rId6" Type="http://schemas.openxmlformats.org/officeDocument/2006/relationships/image" Target="../media/image332.jpeg"/><Relationship Id="rId7" Type="http://schemas.openxmlformats.org/officeDocument/2006/relationships/image" Target="../media/image3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8.xml"/></Relationships>
</file>

<file path=ppt/slides/_rels/slide1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6.jpeg"/><Relationship Id="rId12" Type="http://schemas.openxmlformats.org/officeDocument/2006/relationships/image" Target="../media/image306.png"/><Relationship Id="rId13" Type="http://schemas.openxmlformats.org/officeDocument/2006/relationships/image" Target="../media/image292.jpeg"/><Relationship Id="rId14" Type="http://schemas.openxmlformats.org/officeDocument/2006/relationships/image" Target="../media/image341.jpeg"/><Relationship Id="rId15" Type="http://schemas.openxmlformats.org/officeDocument/2006/relationships/image" Target="../media/image342.gif"/><Relationship Id="rId16" Type="http://schemas.openxmlformats.org/officeDocument/2006/relationships/image" Target="../media/image343.png"/><Relationship Id="rId17" Type="http://schemas.openxmlformats.org/officeDocument/2006/relationships/image" Target="../media/image344.jpeg"/><Relationship Id="rId18" Type="http://schemas.openxmlformats.org/officeDocument/2006/relationships/image" Target="../media/image3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4.jpeg"/><Relationship Id="rId3" Type="http://schemas.openxmlformats.org/officeDocument/2006/relationships/image" Target="../media/image335.png"/><Relationship Id="rId4" Type="http://schemas.openxmlformats.org/officeDocument/2006/relationships/image" Target="../media/image336.png"/><Relationship Id="rId5" Type="http://schemas.openxmlformats.org/officeDocument/2006/relationships/image" Target="../media/image337.jpeg"/><Relationship Id="rId6" Type="http://schemas.openxmlformats.org/officeDocument/2006/relationships/image" Target="../media/image338.png"/><Relationship Id="rId7" Type="http://schemas.openxmlformats.org/officeDocument/2006/relationships/image" Target="../media/image339.png"/><Relationship Id="rId8" Type="http://schemas.openxmlformats.org/officeDocument/2006/relationships/image" Target="../media/image319.jpeg"/><Relationship Id="rId9" Type="http://schemas.openxmlformats.org/officeDocument/2006/relationships/image" Target="../media/image340.jpeg"/><Relationship Id="rId10" Type="http://schemas.openxmlformats.org/officeDocument/2006/relationships/image" Target="../media/image321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4" Type="http://schemas.openxmlformats.org/officeDocument/2006/relationships/image" Target="../media/image346.jpeg"/><Relationship Id="rId5" Type="http://schemas.openxmlformats.org/officeDocument/2006/relationships/image" Target="../media/image331.png"/><Relationship Id="rId6" Type="http://schemas.openxmlformats.org/officeDocument/2006/relationships/image" Target="../media/image277.png"/><Relationship Id="rId7" Type="http://schemas.openxmlformats.org/officeDocument/2006/relationships/image" Target="../media/image332.jpeg"/><Relationship Id="rId8" Type="http://schemas.openxmlformats.org/officeDocument/2006/relationships/image" Target="../media/image3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emf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wmf"/><Relationship Id="rId4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4" Type="http://schemas.openxmlformats.org/officeDocument/2006/relationships/image" Target="../media/image352.png"/><Relationship Id="rId5" Type="http://schemas.openxmlformats.org/officeDocument/2006/relationships/image" Target="../media/image353.png"/><Relationship Id="rId6" Type="http://schemas.openxmlformats.org/officeDocument/2006/relationships/image" Target="../media/image354.png"/><Relationship Id="rId7" Type="http://schemas.openxmlformats.org/officeDocument/2006/relationships/image" Target="../media/image355.png"/><Relationship Id="rId8" Type="http://schemas.openxmlformats.org/officeDocument/2006/relationships/image" Target="../media/image283.jpeg"/><Relationship Id="rId9" Type="http://schemas.openxmlformats.org/officeDocument/2006/relationships/image" Target="../media/image356.jpeg"/><Relationship Id="rId10" Type="http://schemas.openxmlformats.org/officeDocument/2006/relationships/image" Target="../media/image357.png"/><Relationship Id="rId11" Type="http://schemas.openxmlformats.org/officeDocument/2006/relationships/image" Target="../media/image3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0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4" Type="http://schemas.openxmlformats.org/officeDocument/2006/relationships/image" Target="../media/image307.gif"/><Relationship Id="rId5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9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4" Type="http://schemas.openxmlformats.org/officeDocument/2006/relationships/image" Target="../media/image364.png"/><Relationship Id="rId5" Type="http://schemas.openxmlformats.org/officeDocument/2006/relationships/image" Target="../media/image365.png"/><Relationship Id="rId6" Type="http://schemas.openxmlformats.org/officeDocument/2006/relationships/image" Target="../media/image306.png"/><Relationship Id="rId7" Type="http://schemas.openxmlformats.org/officeDocument/2006/relationships/image" Target="../media/image366.png"/><Relationship Id="rId8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4" Type="http://schemas.openxmlformats.org/officeDocument/2006/relationships/image" Target="../media/image369.png"/><Relationship Id="rId5" Type="http://schemas.openxmlformats.org/officeDocument/2006/relationships/image" Target="../media/image370.png"/><Relationship Id="rId6" Type="http://schemas.openxmlformats.org/officeDocument/2006/relationships/image" Target="../media/image283.jpeg"/><Relationship Id="rId7" Type="http://schemas.openxmlformats.org/officeDocument/2006/relationships/image" Target="../media/image360.png"/><Relationship Id="rId8" Type="http://schemas.openxmlformats.org/officeDocument/2006/relationships/image" Target="../media/image307.gif"/><Relationship Id="rId9" Type="http://schemas.openxmlformats.org/officeDocument/2006/relationships/image" Target="../media/image357.png"/><Relationship Id="rId10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4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372.emf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373.emf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37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375.emf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376.emf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377.emf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378.emf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379.emf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0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hyperlink" Target="http://www.earthobservations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0.png"/><Relationship Id="rId21" Type="http://schemas.openxmlformats.org/officeDocument/2006/relationships/image" Target="../media/image81.png"/><Relationship Id="rId22" Type="http://schemas.openxmlformats.org/officeDocument/2006/relationships/image" Target="../media/image82.png"/><Relationship Id="rId23" Type="http://schemas.openxmlformats.org/officeDocument/2006/relationships/image" Target="../media/image83.png"/><Relationship Id="rId24" Type="http://schemas.openxmlformats.org/officeDocument/2006/relationships/image" Target="../media/image84.png"/><Relationship Id="rId25" Type="http://schemas.openxmlformats.org/officeDocument/2006/relationships/image" Target="../media/image85.png"/><Relationship Id="rId26" Type="http://schemas.openxmlformats.org/officeDocument/2006/relationships/image" Target="../media/image86.png"/><Relationship Id="rId27" Type="http://schemas.openxmlformats.org/officeDocument/2006/relationships/image" Target="../media/image87.png"/><Relationship Id="rId28" Type="http://schemas.openxmlformats.org/officeDocument/2006/relationships/image" Target="../media/image88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30" Type="http://schemas.openxmlformats.org/officeDocument/2006/relationships/image" Target="../media/image90.png"/><Relationship Id="rId31" Type="http://schemas.openxmlformats.org/officeDocument/2006/relationships/image" Target="../media/image91.png"/><Relationship Id="rId32" Type="http://schemas.openxmlformats.org/officeDocument/2006/relationships/image" Target="../media/image92.png"/><Relationship Id="rId9" Type="http://schemas.openxmlformats.org/officeDocument/2006/relationships/image" Target="../media/image69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33" Type="http://schemas.openxmlformats.org/officeDocument/2006/relationships/image" Target="../media/image62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74.png"/><Relationship Id="rId15" Type="http://schemas.openxmlformats.org/officeDocument/2006/relationships/image" Target="../media/image75.png"/><Relationship Id="rId16" Type="http://schemas.openxmlformats.org/officeDocument/2006/relationships/image" Target="../media/image76.png"/><Relationship Id="rId17" Type="http://schemas.openxmlformats.org/officeDocument/2006/relationships/image" Target="../media/image77.png"/><Relationship Id="rId18" Type="http://schemas.openxmlformats.org/officeDocument/2006/relationships/image" Target="../media/image78.png"/><Relationship Id="rId19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hyperlink" Target="http://inspire.jrc.ec.europa.eu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hyperlink" Target="http://www.eyeonearth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digital-agenda/" TargetMode="External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eossintopractice.org" TargetMode="External"/><Relationship Id="rId3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Relationship Id="rId3" Type="http://schemas.openxmlformats.org/officeDocument/2006/relationships/image" Target="../media/image12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Relationship Id="rId3" Type="http://schemas.openxmlformats.org/officeDocument/2006/relationships/image" Target="../media/image12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:8080/geoserver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localhost/geoss" TargetMode="External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:8080/geoserver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:8080/geoserver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30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59.png"/><Relationship Id="rId5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calhost:8080/geoserver/wms/kml?layers=geoss:lmz_po_shp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7294" y="1672167"/>
            <a:ext cx="82386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Atelier</a:t>
            </a:r>
          </a:p>
          <a:p>
            <a:pPr algn="ctr"/>
            <a:r>
              <a:rPr lang="en-US" sz="4000" dirty="0" smtClean="0"/>
              <a:t>“Bringing GEOSS Services into practice”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427294" y="4212167"/>
            <a:ext cx="8259506" cy="709083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Lacroix P., </a:t>
            </a:r>
            <a:r>
              <a:rPr lang="en-US" sz="3000" dirty="0" err="1" smtClean="0"/>
              <a:t>Guigoz</a:t>
            </a:r>
            <a:r>
              <a:rPr lang="en-US" sz="3000" dirty="0" smtClean="0"/>
              <a:t> Y., Ray N., Giuliani G., </a:t>
            </a:r>
            <a:r>
              <a:rPr lang="en-US" sz="3000" dirty="0" err="1" smtClean="0"/>
              <a:t>Bigagli</a:t>
            </a:r>
            <a:r>
              <a:rPr lang="en-US" sz="3000" dirty="0" smtClean="0"/>
              <a:t> L., de Bono A.</a:t>
            </a: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987825" y="395585"/>
            <a:ext cx="7496890" cy="20359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 err="1" smtClean="0">
                <a:ea typeface="Gill Sans" pitchFamily="-84" charset="0"/>
                <a:cs typeface="Gill Sans" pitchFamily="-84" charset="0"/>
              </a:rPr>
              <a:t>L’Agenda</a:t>
            </a:r>
            <a:r>
              <a:rPr lang="en-US" sz="24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2400" dirty="0">
                <a:ea typeface="Gill Sans" pitchFamily="-84" charset="0"/>
                <a:cs typeface="Gill Sans" pitchFamily="-84" charset="0"/>
              </a:rPr>
              <a:t>21 </a:t>
            </a:r>
            <a:r>
              <a:rPr lang="en-US" sz="2400" dirty="0" err="1" smtClean="0">
                <a:ea typeface="Gill Sans" pitchFamily="-84" charset="0"/>
                <a:cs typeface="Gill Sans" pitchFamily="-84" charset="0"/>
              </a:rPr>
              <a:t>définit</a:t>
            </a:r>
            <a:r>
              <a:rPr lang="en-US" sz="2400" dirty="0" smtClean="0">
                <a:ea typeface="Gill Sans" pitchFamily="-84" charset="0"/>
                <a:cs typeface="Gill Sans" pitchFamily="-84" charset="0"/>
              </a:rPr>
              <a:t> le </a:t>
            </a:r>
            <a:r>
              <a:rPr lang="en-US" sz="2400" dirty="0" err="1" smtClean="0">
                <a:ea typeface="Gill Sans" pitchFamily="-84" charset="0"/>
                <a:cs typeface="Gill Sans" pitchFamily="-84" charset="0"/>
              </a:rPr>
              <a:t>besoin</a:t>
            </a:r>
            <a:r>
              <a:rPr lang="en-US" sz="24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2400" dirty="0" err="1" smtClean="0">
                <a:ea typeface="Gill Sans" pitchFamily="-84" charset="0"/>
                <a:cs typeface="Gill Sans" pitchFamily="-84" charset="0"/>
              </a:rPr>
              <a:t>d’information</a:t>
            </a:r>
            <a:r>
              <a:rPr lang="en-US" sz="2400" dirty="0" smtClean="0">
                <a:ea typeface="Gill Sans" pitchFamily="-84" charset="0"/>
                <a:cs typeface="Gill Sans" pitchFamily="-84" charset="0"/>
              </a:rPr>
              <a:t>, de </a:t>
            </a:r>
            <a:r>
              <a:rPr lang="en-US" sz="2400" dirty="0" err="1" smtClean="0">
                <a:ea typeface="Gill Sans" pitchFamily="-84" charset="0"/>
                <a:cs typeface="Gill Sans" pitchFamily="-84" charset="0"/>
              </a:rPr>
              <a:t>développement</a:t>
            </a:r>
            <a:r>
              <a:rPr lang="en-US" sz="2400" dirty="0" smtClean="0">
                <a:ea typeface="Gill Sans" pitchFamily="-84" charset="0"/>
                <a:cs typeface="Gill Sans" pitchFamily="-84" charset="0"/>
              </a:rPr>
              <a:t> de bases de </a:t>
            </a:r>
            <a:r>
              <a:rPr lang="en-US" sz="2400" dirty="0" err="1" smtClean="0"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24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2400" dirty="0" err="1" smtClean="0">
                <a:ea typeface="Gill Sans" pitchFamily="-84" charset="0"/>
                <a:cs typeface="Gill Sans" pitchFamily="-84" charset="0"/>
              </a:rPr>
              <a:t>appropriées</a:t>
            </a:r>
            <a:r>
              <a:rPr lang="en-US" sz="2400" dirty="0" smtClean="0"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2400" dirty="0" err="1" smtClean="0">
                <a:ea typeface="Gill Sans" pitchFamily="-84" charset="0"/>
                <a:cs typeface="Gill Sans" pitchFamily="-84" charset="0"/>
              </a:rPr>
              <a:t>d’échange</a:t>
            </a:r>
            <a:r>
              <a:rPr lang="en-US" sz="24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2400" dirty="0" err="1" smtClean="0">
                <a:ea typeface="Gill Sans" pitchFamily="-84" charset="0"/>
                <a:cs typeface="Gill Sans" pitchFamily="-84" charset="0"/>
              </a:rPr>
              <a:t>d’information</a:t>
            </a:r>
            <a:r>
              <a:rPr lang="en-US" sz="24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2400" dirty="0" err="1" smtClean="0">
                <a:ea typeface="Gill Sans" pitchFamily="-84" charset="0"/>
                <a:cs typeface="Gill Sans" pitchFamily="-84" charset="0"/>
              </a:rPr>
              <a:t>comme</a:t>
            </a:r>
            <a:r>
              <a:rPr lang="en-US" sz="2400" dirty="0" smtClean="0">
                <a:ea typeface="Gill Sans" pitchFamily="-84" charset="0"/>
                <a:cs typeface="Gill Sans" pitchFamily="-84" charset="0"/>
              </a:rPr>
              <a:t> des conditions </a:t>
            </a:r>
            <a:r>
              <a:rPr lang="en-US" sz="2400" dirty="0" err="1" smtClean="0">
                <a:ea typeface="Gill Sans" pitchFamily="-84" charset="0"/>
                <a:cs typeface="Gill Sans" pitchFamily="-84" charset="0"/>
              </a:rPr>
              <a:t>nécessaires</a:t>
            </a:r>
            <a:r>
              <a:rPr lang="en-US" sz="2400" dirty="0" smtClean="0">
                <a:ea typeface="Gill Sans" pitchFamily="-84" charset="0"/>
                <a:cs typeface="Gill Sans" pitchFamily="-84" charset="0"/>
              </a:rPr>
              <a:t> pour </a:t>
            </a:r>
            <a:r>
              <a:rPr lang="en-US" sz="2400" dirty="0" err="1" smtClean="0">
                <a:ea typeface="Gill Sans" pitchFamily="-84" charset="0"/>
                <a:cs typeface="Gill Sans" pitchFamily="-84" charset="0"/>
              </a:rPr>
              <a:t>créer</a:t>
            </a:r>
            <a:r>
              <a:rPr lang="en-US" sz="2400" dirty="0" smtClean="0">
                <a:ea typeface="Gill Sans" pitchFamily="-84" charset="0"/>
                <a:cs typeface="Gill Sans" pitchFamily="-84" charset="0"/>
              </a:rPr>
              <a:t> la base du </a:t>
            </a:r>
            <a:r>
              <a:rPr lang="en-US" sz="2400" dirty="0" err="1" smtClean="0">
                <a:ea typeface="Gill Sans" pitchFamily="-84" charset="0"/>
                <a:cs typeface="Gill Sans" pitchFamily="-84" charset="0"/>
              </a:rPr>
              <a:t>développement</a:t>
            </a:r>
            <a:r>
              <a:rPr lang="en-US" sz="2400" dirty="0" smtClean="0">
                <a:ea typeface="Gill Sans" pitchFamily="-84" charset="0"/>
                <a:cs typeface="Gill Sans" pitchFamily="-84" charset="0"/>
              </a:rPr>
              <a:t> durable.</a:t>
            </a:r>
            <a:endParaRPr lang="en-US" sz="24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578" y="2764869"/>
            <a:ext cx="4455914" cy="32414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978" y="1"/>
            <a:ext cx="2476829" cy="149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303009" y="1489936"/>
            <a:ext cx="8741093" cy="29048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buFont typeface="Arial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La </a:t>
            </a:r>
            <a:r>
              <a:rPr lang="en-US" sz="1800" b="1" dirty="0" err="1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</a:t>
            </a:r>
            <a:r>
              <a:rPr lang="en-US" sz="18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étadonnée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est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 la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donnée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….</a:t>
            </a:r>
          </a:p>
          <a:p>
            <a:pPr marL="317500" indent="0">
              <a:buFont typeface="Arial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Qui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décrit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une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autre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donnée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Font typeface="Arial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Qui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fournit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l’information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sur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le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contenu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certains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éléments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. Par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exemple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une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image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peut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être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associée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à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 la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métadonnée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qui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décrit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sa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date de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dernière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modification, la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profondeur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 pixel,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sa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résolution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sa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taille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sur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le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disque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, et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d’autres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informations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.</a:t>
            </a:r>
            <a:endParaRPr lang="en-US" sz="18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La</a:t>
            </a: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métadonnée</a:t>
            </a: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géospatiale</a:t>
            </a:r>
            <a:r>
              <a:rPr lang="en-US" sz="18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ou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“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géographique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”)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est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un type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particulier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métadonnée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qui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s’applique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aux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objets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qui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possèdent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une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étendue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géographique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implicite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ou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explicite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Font typeface="Arial"/>
              <a:buNone/>
              <a:defRPr/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buFont typeface="Arial"/>
              <a:buNone/>
              <a:defRPr/>
            </a:pP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008" y="4050513"/>
            <a:ext cx="3143479" cy="235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15457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200" b="1" dirty="0" err="1" smtClean="0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2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2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2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907900"/>
            <a:ext cx="3172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Qu’est-ce</a:t>
            </a:r>
            <a:r>
              <a:rPr lang="en-US" b="1" i="1" dirty="0" smtClean="0"/>
              <a:t> </a:t>
            </a:r>
            <a:r>
              <a:rPr lang="en-US" b="1" i="1" dirty="0" err="1" smtClean="0"/>
              <a:t>que</a:t>
            </a:r>
            <a:r>
              <a:rPr lang="en-US" b="1" i="1" dirty="0" smtClean="0"/>
              <a:t> la </a:t>
            </a:r>
            <a:r>
              <a:rPr lang="en-US" b="1" i="1" dirty="0" err="1" smtClean="0"/>
              <a:t>métadonnée</a:t>
            </a:r>
            <a:r>
              <a:rPr lang="en-US" b="1" i="1" dirty="0" smtClean="0"/>
              <a:t>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82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74" y="2092242"/>
            <a:ext cx="5865289" cy="419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327617" y="1297156"/>
            <a:ext cx="8492517" cy="6604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buFont typeface="Arial"/>
              <a:buNone/>
              <a:defRPr/>
            </a:pPr>
            <a:r>
              <a:rPr lang="en-US" sz="1800" dirty="0" smtClean="0">
                <a:latin typeface="Calibri"/>
                <a:cs typeface="Calibri"/>
                <a:sym typeface="Eurostile" charset="0"/>
              </a:rPr>
              <a:t>La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métadonnée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est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un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élément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essentiel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dans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la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gestion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des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données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spatiales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et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joue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un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rôle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clé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dans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n’importe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quelle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initiative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d’infrastructure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de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données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latin typeface="Calibri"/>
                <a:cs typeface="Calibri"/>
                <a:sym typeface="Eurostile" charset="0"/>
              </a:rPr>
              <a:t>spatiales</a:t>
            </a:r>
            <a:r>
              <a:rPr lang="en-US" sz="1800" dirty="0" smtClean="0">
                <a:latin typeface="Calibri"/>
                <a:cs typeface="Calibri"/>
                <a:sym typeface="Eurostile" charset="0"/>
              </a:rPr>
              <a:t> (SDI)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907900"/>
            <a:ext cx="3086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Importance de la </a:t>
            </a:r>
            <a:r>
              <a:rPr lang="en-US" b="1" i="1" dirty="0" err="1" smtClean="0"/>
              <a:t>métadonnée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2383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32382" y="1726540"/>
            <a:ext cx="8754742" cy="4337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1)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Accès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2)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Interopérabilité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3)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Gestion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du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stockage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des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données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			4)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Droits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762000" lvl="1" indent="0">
              <a:lnSpc>
                <a:spcPct val="250000"/>
              </a:lnSpc>
              <a:spcBef>
                <a:spcPts val="600"/>
              </a:spcBef>
              <a:buFont typeface="Arial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										5)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Préservation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</a:p>
          <a:p>
            <a:pPr marL="2095500" lvl="4" indent="0">
              <a:buFont typeface="Arial"/>
              <a:buNone/>
              <a:defRPr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2667000" lvl="4">
              <a:defRPr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907900"/>
            <a:ext cx="2736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Pourquoi</a:t>
            </a:r>
            <a:r>
              <a:rPr lang="en-US" b="1" i="1" dirty="0" smtClean="0"/>
              <a:t> la </a:t>
            </a:r>
            <a:r>
              <a:rPr lang="en-US" b="1" i="1" dirty="0" err="1" smtClean="0"/>
              <a:t>métadonnée</a:t>
            </a:r>
            <a:r>
              <a:rPr lang="en-US" b="1" i="1" dirty="0" smtClean="0"/>
              <a:t>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141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4" y="1577731"/>
            <a:ext cx="7333428" cy="406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586853" y="5718690"/>
            <a:ext cx="719072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50" b="1" i="1" dirty="0"/>
              <a:t>Source: The story of data on the environment    </a:t>
            </a:r>
            <a:r>
              <a:rPr lang="fr-CH" sz="1000" i="1" dirty="0"/>
              <a:t>http://www.youtube.com/</a:t>
            </a:r>
            <a:r>
              <a:rPr lang="fr-CH" sz="1000" i="1" dirty="0" smtClean="0"/>
              <a:t>watch?v</a:t>
            </a:r>
            <a:r>
              <a:rPr lang="fr-CH" sz="1000" i="1" dirty="0"/>
              <a:t>=9SKOwQDFhYI&amp;feature=related</a:t>
            </a:r>
          </a:p>
        </p:txBody>
      </p:sp>
      <p:sp>
        <p:nvSpPr>
          <p:cNvPr id="4" name="Oval 3"/>
          <p:cNvSpPr/>
          <p:nvPr/>
        </p:nvSpPr>
        <p:spPr>
          <a:xfrm>
            <a:off x="3772070" y="4645204"/>
            <a:ext cx="1145065" cy="10971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907900"/>
            <a:ext cx="3959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/>
              <a:t>Pourquoi</a:t>
            </a:r>
            <a:r>
              <a:rPr lang="en-US" b="1" i="1" dirty="0"/>
              <a:t> la </a:t>
            </a:r>
            <a:r>
              <a:rPr lang="en-US" b="1" i="1" dirty="0" err="1"/>
              <a:t>métadonnée</a:t>
            </a:r>
            <a:r>
              <a:rPr lang="en-US" b="1" i="1" dirty="0"/>
              <a:t> </a:t>
            </a:r>
            <a:r>
              <a:rPr lang="en-US" b="1" i="1" dirty="0" smtClean="0"/>
              <a:t>? 1) </a:t>
            </a:r>
            <a:r>
              <a:rPr lang="en-US" b="1" i="1" dirty="0" err="1" smtClean="0"/>
              <a:t>Accès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284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209942" y="1440914"/>
            <a:ext cx="7306270" cy="861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ja-JP" altLang="en-US" i="1" dirty="0" smtClean="0">
                <a:latin typeface="Calibri"/>
                <a:ea typeface="Gill Sans" pitchFamily="-84" charset="0"/>
                <a:cs typeface="Calibri"/>
              </a:rPr>
              <a:t>“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la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capacité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qu’ont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deux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(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ou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plus de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deux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)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systèmes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ou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composants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à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échanger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de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l’information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et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à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utiliser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l’information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qui a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été</a:t>
            </a:r>
            <a:r>
              <a:rPr lang="en-US" altLang="ja-JP" i="1" dirty="0" smtClean="0">
                <a:latin typeface="Calibri"/>
                <a:ea typeface="Gill Sans" pitchFamily="-84" charset="0"/>
                <a:cs typeface="Calibri"/>
              </a:rPr>
              <a:t> </a:t>
            </a:r>
            <a:r>
              <a:rPr lang="en-US" altLang="ja-JP" i="1" dirty="0" err="1" smtClean="0">
                <a:latin typeface="Calibri"/>
                <a:ea typeface="Gill Sans" pitchFamily="-84" charset="0"/>
                <a:cs typeface="Calibri"/>
              </a:rPr>
              <a:t>échangée</a:t>
            </a:r>
            <a:r>
              <a:rPr lang="ja-JP" altLang="en-US" i="1" dirty="0" smtClean="0">
                <a:latin typeface="Calibri"/>
                <a:ea typeface="Gill Sans" pitchFamily="-84" charset="0"/>
                <a:cs typeface="Calibri"/>
              </a:rPr>
              <a:t>”</a:t>
            </a:r>
            <a:endParaRPr lang="en-US" dirty="0">
              <a:latin typeface="Calibri"/>
              <a:ea typeface="Gill Sans" pitchFamily="-84" charset="0"/>
              <a:cs typeface="Calibri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22" y="2825086"/>
            <a:ext cx="2330777" cy="271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/>
          </p:cNvSpPr>
          <p:nvPr/>
        </p:nvSpPr>
        <p:spPr bwMode="auto">
          <a:xfrm rot="-5400000">
            <a:off x="3042389" y="4227890"/>
            <a:ext cx="1233110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 err="1" smtClean="0">
                <a:ea typeface="Gill Sans" pitchFamily="-84" charset="0"/>
                <a:cs typeface="Gill Sans" pitchFamily="-84" charset="0"/>
              </a:rPr>
              <a:t>Metadonnées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949159" y="3832516"/>
            <a:ext cx="4991536" cy="1052587"/>
            <a:chOff x="0" y="0"/>
            <a:chExt cx="4471" cy="943"/>
          </a:xfrm>
        </p:grpSpPr>
        <p:sp>
          <p:nvSpPr>
            <p:cNvPr id="11" name="Rectangle 8"/>
            <p:cNvSpPr>
              <a:spLocks/>
            </p:cNvSpPr>
            <p:nvPr/>
          </p:nvSpPr>
          <p:spPr bwMode="auto">
            <a:xfrm>
              <a:off x="392" y="75"/>
              <a:ext cx="4079" cy="8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 i="1" dirty="0">
                  <a:ea typeface="Gill Sans" pitchFamily="-84" charset="0"/>
                  <a:cs typeface="Gill Sans" pitchFamily="-84" charset="0"/>
                </a:rPr>
                <a:t>Catalog Services for the Web (CS-W)</a:t>
              </a:r>
            </a:p>
            <a:p>
              <a:pPr algn="l"/>
              <a:r>
                <a:rPr lang="en-US" sz="2000" dirty="0" err="1" smtClean="0">
                  <a:ea typeface="Gill Sans" pitchFamily="-84" charset="0"/>
                  <a:cs typeface="Gill Sans" pitchFamily="-84" charset="0"/>
                </a:rPr>
                <a:t>Définit</a:t>
              </a:r>
              <a:r>
                <a:rPr lang="en-US" sz="2000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000" dirty="0" err="1" smtClean="0">
                  <a:ea typeface="Gill Sans" pitchFamily="-84" charset="0"/>
                  <a:cs typeface="Gill Sans" pitchFamily="-84" charset="0"/>
                </a:rPr>
                <a:t>différentes</a:t>
              </a:r>
              <a:r>
                <a:rPr lang="en-US" sz="2000" dirty="0" smtClean="0">
                  <a:ea typeface="Gill Sans" pitchFamily="-84" charset="0"/>
                  <a:cs typeface="Gill Sans" pitchFamily="-84" charset="0"/>
                </a:rPr>
                <a:t> interfaces web pour la </a:t>
              </a:r>
              <a:r>
                <a:rPr lang="en-US" sz="2000" dirty="0" err="1" smtClean="0">
                  <a:ea typeface="Gill Sans" pitchFamily="-84" charset="0"/>
                  <a:cs typeface="Gill Sans" pitchFamily="-84" charset="0"/>
                </a:rPr>
                <a:t>découverte</a:t>
              </a:r>
              <a:r>
                <a:rPr lang="en-US" sz="2000" dirty="0" smtClean="0">
                  <a:ea typeface="Gill Sans" pitchFamily="-84" charset="0"/>
                  <a:cs typeface="Gill Sans" pitchFamily="-84" charset="0"/>
                </a:rPr>
                <a:t> de </a:t>
              </a:r>
              <a:r>
                <a:rPr lang="en-US" sz="2000" dirty="0" err="1" smtClean="0">
                  <a:ea typeface="Gill Sans" pitchFamily="-84" charset="0"/>
                  <a:cs typeface="Gill Sans" pitchFamily="-84" charset="0"/>
                </a:rPr>
                <a:t>données</a:t>
              </a:r>
              <a:endParaRPr lang="en-US" sz="20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3" name="Rectangle 2"/>
          <p:cNvSpPr/>
          <p:nvPr/>
        </p:nvSpPr>
        <p:spPr>
          <a:xfrm>
            <a:off x="3528139" y="3603698"/>
            <a:ext cx="5208886" cy="145623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907900"/>
            <a:ext cx="4520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Pourquoi</a:t>
            </a:r>
            <a:r>
              <a:rPr lang="en-US" b="1" i="1" dirty="0"/>
              <a:t> la </a:t>
            </a:r>
            <a:r>
              <a:rPr lang="en-US" b="1" i="1" dirty="0" err="1"/>
              <a:t>métadonnée</a:t>
            </a:r>
            <a:r>
              <a:rPr lang="en-US" b="1" i="1" dirty="0"/>
              <a:t> ? </a:t>
            </a:r>
            <a:r>
              <a:rPr lang="en-US" b="1" i="1" dirty="0" smtClean="0"/>
              <a:t>2) </a:t>
            </a:r>
            <a:r>
              <a:rPr lang="en-US" b="1" i="1" dirty="0" err="1" smtClean="0"/>
              <a:t>Interopérabilité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0442439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25" y="1544444"/>
            <a:ext cx="4962833" cy="3000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63" y="2901803"/>
            <a:ext cx="5167975" cy="3246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907900"/>
            <a:ext cx="6186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Pourquoi</a:t>
            </a:r>
            <a:r>
              <a:rPr lang="en-US" b="1" i="1" dirty="0"/>
              <a:t> la </a:t>
            </a:r>
            <a:r>
              <a:rPr lang="en-US" b="1" i="1" dirty="0" err="1"/>
              <a:t>métadonnée</a:t>
            </a:r>
            <a:r>
              <a:rPr lang="en-US" b="1" i="1" dirty="0"/>
              <a:t> ? </a:t>
            </a:r>
            <a:r>
              <a:rPr lang="en-US" b="1" i="1" dirty="0" smtClean="0"/>
              <a:t>3) </a:t>
            </a:r>
            <a:r>
              <a:rPr lang="en-US" b="1" i="1" dirty="0" err="1" smtClean="0"/>
              <a:t>Gestion</a:t>
            </a:r>
            <a:r>
              <a:rPr lang="en-US" b="1" i="1" dirty="0" smtClean="0"/>
              <a:t> du </a:t>
            </a:r>
            <a:r>
              <a:rPr lang="en-US" b="1" i="1" dirty="0" err="1" smtClean="0"/>
              <a:t>stockage</a:t>
            </a:r>
            <a:r>
              <a:rPr lang="en-US" b="1" i="1" dirty="0" smtClean="0"/>
              <a:t> des </a:t>
            </a:r>
            <a:r>
              <a:rPr lang="en-US" b="1" i="1" dirty="0" err="1" smtClean="0"/>
              <a:t>données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59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57161" y="3983308"/>
            <a:ext cx="3103066" cy="1544835"/>
            <a:chOff x="0" y="0"/>
            <a:chExt cx="2780" cy="1384"/>
          </a:xfrm>
        </p:grpSpPr>
        <p:sp>
          <p:nvSpPr>
            <p:cNvPr id="66570" name="Rectangle 5"/>
            <p:cNvSpPr>
              <a:spLocks/>
            </p:cNvSpPr>
            <p:nvPr/>
          </p:nvSpPr>
          <p:spPr bwMode="auto">
            <a:xfrm>
              <a:off x="1424" y="0"/>
              <a:ext cx="1356" cy="1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 dirty="0" err="1" smtClean="0">
                  <a:solidFill>
                    <a:schemeClr val="tx1"/>
                  </a:solidFill>
                  <a:latin typeface="Calibri"/>
                  <a:ea typeface="Gill Sans" pitchFamily="-84" charset="0"/>
                  <a:cs typeface="Calibri"/>
                </a:rPr>
                <a:t>Légal</a:t>
              </a:r>
              <a:endParaRPr lang="en-US" sz="2000" b="1" dirty="0">
                <a:solidFill>
                  <a:schemeClr val="tx1"/>
                </a:solidFill>
                <a:latin typeface="Calibri"/>
                <a:ea typeface="Gill Sans" pitchFamily="-84" charset="0"/>
                <a:cs typeface="Calibri"/>
              </a:endParaRPr>
            </a:p>
            <a:p>
              <a:pPr algn="l"/>
              <a:r>
                <a:rPr lang="en-US" sz="2000" dirty="0" err="1" smtClean="0">
                  <a:latin typeface="Calibri"/>
                  <a:ea typeface="Gill Sans" pitchFamily="-84" charset="0"/>
                  <a:cs typeface="Calibri"/>
                </a:rPr>
                <a:t>Droits</a:t>
              </a:r>
              <a:r>
                <a:rPr lang="en-US" sz="2000" dirty="0" smtClean="0">
                  <a:latin typeface="Calibri"/>
                  <a:ea typeface="Gill Sans" pitchFamily="-84" charset="0"/>
                  <a:cs typeface="Calibri"/>
                </a:rPr>
                <a:t> </a:t>
              </a:r>
              <a:r>
                <a:rPr lang="en-US" sz="2000" dirty="0" err="1" smtClean="0">
                  <a:latin typeface="Calibri"/>
                  <a:ea typeface="Gill Sans" pitchFamily="-84" charset="0"/>
                  <a:cs typeface="Calibri"/>
                </a:rPr>
                <a:t>digitaux</a:t>
              </a:r>
              <a:endParaRPr lang="en-US" sz="2000" dirty="0">
                <a:latin typeface="Calibri"/>
                <a:ea typeface="Gill Sans" pitchFamily="-84" charset="0"/>
                <a:cs typeface="Calibri"/>
              </a:endParaRPr>
            </a:p>
            <a:p>
              <a:pPr algn="l"/>
              <a:r>
                <a:rPr lang="en-US" sz="2000" dirty="0" err="1" smtClean="0">
                  <a:latin typeface="Calibri"/>
                  <a:ea typeface="Gill Sans" pitchFamily="-84" charset="0"/>
                  <a:cs typeface="Calibri"/>
                </a:rPr>
                <a:t>Propriété</a:t>
              </a:r>
              <a:endParaRPr lang="en-US" sz="2000" dirty="0">
                <a:latin typeface="Calibri"/>
                <a:ea typeface="Gill Sans" pitchFamily="-84" charset="0"/>
                <a:cs typeface="Calibri"/>
              </a:endParaRPr>
            </a:p>
            <a:p>
              <a:pPr algn="l"/>
              <a:r>
                <a:rPr lang="en-US" sz="2000" dirty="0" err="1" smtClean="0">
                  <a:latin typeface="Calibri"/>
                  <a:ea typeface="Gill Sans" pitchFamily="-84" charset="0"/>
                  <a:cs typeface="Calibri"/>
                </a:rPr>
                <a:t>Responsabilité</a:t>
              </a:r>
              <a:endParaRPr lang="en-US" sz="2000" dirty="0">
                <a:latin typeface="Calibri"/>
                <a:ea typeface="Gill Sans" pitchFamily="-84" charset="0"/>
                <a:cs typeface="Calibri"/>
              </a:endParaRPr>
            </a:p>
            <a:p>
              <a:pPr algn="l"/>
              <a:r>
                <a:rPr lang="en-US" sz="2000" dirty="0">
                  <a:latin typeface="Calibri"/>
                  <a:ea typeface="Gill Sans" pitchFamily="-84" charset="0"/>
                  <a:cs typeface="Calibri"/>
                </a:rPr>
                <a:t>Copyright</a:t>
              </a:r>
            </a:p>
          </p:txBody>
        </p:sp>
        <p:pic>
          <p:nvPicPr>
            <p:cNvPr id="66571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384" cy="1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5" name="Rectangle 1"/>
          <p:cNvSpPr txBox="1">
            <a:spLocks noChangeArrowheads="1"/>
          </p:cNvSpPr>
          <p:nvPr/>
        </p:nvSpPr>
        <p:spPr>
          <a:xfrm>
            <a:off x="322583" y="1415727"/>
            <a:ext cx="8152358" cy="19442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Gère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et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protège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les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droits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Parce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que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l’utilisation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d’un catalogue de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métadonnées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peut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ne pas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donner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directement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accès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à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la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donnée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spatiale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il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est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possible de ne faire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que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lister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les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différentes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possibilités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d’accès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à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cette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donnée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. </a:t>
            </a:r>
          </a:p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En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outre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si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des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droits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existent,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ils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doivent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apparaître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dans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les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métadonnées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.</a:t>
            </a:r>
          </a:p>
        </p:txBody>
      </p:sp>
      <p:sp>
        <p:nvSpPr>
          <p:cNvPr id="7" name="Down Arrow 6"/>
          <p:cNvSpPr/>
          <p:nvPr/>
        </p:nvSpPr>
        <p:spPr>
          <a:xfrm>
            <a:off x="7328848" y="5377218"/>
            <a:ext cx="600501" cy="10099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595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Pourquoi</a:t>
            </a:r>
            <a:r>
              <a:rPr lang="en-US" b="1" i="1" dirty="0"/>
              <a:t> la </a:t>
            </a:r>
            <a:r>
              <a:rPr lang="en-US" b="1" i="1" dirty="0" err="1"/>
              <a:t>métadonnée</a:t>
            </a:r>
            <a:r>
              <a:rPr lang="en-US" b="1" i="1" dirty="0"/>
              <a:t> ? </a:t>
            </a:r>
            <a:r>
              <a:rPr lang="en-US" b="1" i="1" dirty="0" smtClean="0"/>
              <a:t>4) </a:t>
            </a:r>
            <a:r>
              <a:rPr lang="en-US" b="1" i="1" dirty="0" err="1" smtClean="0"/>
              <a:t>Droits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7986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312623" y="5604411"/>
            <a:ext cx="4352875" cy="504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On ne </a:t>
            </a:r>
            <a:r>
              <a:rPr lang="en-US" sz="22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sait</a:t>
            </a:r>
            <a:r>
              <a:rPr lang="en-US" sz="22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22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rien</a:t>
            </a:r>
            <a:r>
              <a:rPr lang="en-US" sz="22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 </a:t>
            </a:r>
            <a:r>
              <a:rPr lang="en-US" sz="22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cette</a:t>
            </a:r>
            <a:r>
              <a:rPr lang="en-US" sz="22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image</a:t>
            </a:r>
            <a:endParaRPr lang="en-US" sz="22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23" y="1733286"/>
            <a:ext cx="4806298" cy="3468344"/>
          </a:xfrm>
          <a:prstGeom prst="rect">
            <a:avLst/>
          </a:prstGeom>
          <a:noFill/>
          <a:ln w="25400">
            <a:solidFill>
              <a:srgbClr val="000000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72" y="3479734"/>
            <a:ext cx="2696128" cy="2815956"/>
          </a:xfrm>
          <a:prstGeom prst="rect">
            <a:avLst/>
          </a:prstGeom>
        </p:spPr>
      </p:pic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6619145" y="2086179"/>
            <a:ext cx="2156365" cy="5040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00" indent="0">
              <a:spcBef>
                <a:spcPts val="1200"/>
              </a:spcBef>
              <a:buFont typeface="Arial"/>
              <a:buNone/>
              <a:defRPr/>
            </a:pPr>
            <a:r>
              <a:rPr lang="en-US" sz="22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Poubelle</a:t>
            </a:r>
            <a:r>
              <a:rPr lang="en-US" sz="22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!!</a:t>
            </a:r>
            <a:endParaRPr lang="en-US" sz="22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219665" y="2717601"/>
            <a:ext cx="600502" cy="57276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907900"/>
            <a:ext cx="4228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Pourquoi</a:t>
            </a:r>
            <a:r>
              <a:rPr lang="en-US" b="1" i="1" dirty="0"/>
              <a:t> la </a:t>
            </a:r>
            <a:r>
              <a:rPr lang="en-US" b="1" i="1" dirty="0" err="1"/>
              <a:t>métadonnée</a:t>
            </a:r>
            <a:r>
              <a:rPr lang="en-US" b="1" i="1" dirty="0"/>
              <a:t> ? </a:t>
            </a:r>
            <a:r>
              <a:rPr lang="en-US" b="1" i="1" dirty="0" smtClean="0"/>
              <a:t>5) </a:t>
            </a:r>
            <a:r>
              <a:rPr lang="en-US" b="1" i="1" dirty="0" err="1" smtClean="0"/>
              <a:t>Préservation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741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85" y="5703861"/>
            <a:ext cx="20669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327" y="5386106"/>
            <a:ext cx="620850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00">
              <a:spcBef>
                <a:spcPts val="1200"/>
              </a:spcBef>
              <a:defRPr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Le standard ISO </a:t>
            </a:r>
            <a:r>
              <a:rPr lang="en-US" sz="1700" dirty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19115 </a:t>
            </a:r>
            <a:r>
              <a:rPr lang="en-US" sz="17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désigne</a:t>
            </a:r>
            <a:r>
              <a:rPr lang="en-US" sz="17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un ensemble </a:t>
            </a:r>
            <a:r>
              <a:rPr lang="en-US" sz="17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prédéfini</a:t>
            </a:r>
            <a:r>
              <a:rPr lang="en-US" sz="17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7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d’éléments</a:t>
            </a:r>
            <a:r>
              <a:rPr lang="en-US" sz="1700" b="1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 </a:t>
            </a:r>
            <a:r>
              <a:rPr lang="en-US" sz="1700" b="1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métadonnée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; (</a:t>
            </a:r>
            <a:r>
              <a:rPr lang="en-US" sz="17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typiquement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uniquement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une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sous-</a:t>
            </a:r>
            <a:r>
              <a:rPr lang="en-US" sz="17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liste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du </a:t>
            </a:r>
            <a:r>
              <a:rPr lang="en-US" sz="17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jeu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 </a:t>
            </a:r>
            <a:r>
              <a:rPr lang="en-US" sz="17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métadonnée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complet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). </a:t>
            </a:r>
            <a:endParaRPr lang="en-US" sz="1700" dirty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4673" y="1596751"/>
            <a:ext cx="8420669" cy="3683867"/>
            <a:chOff x="266131" y="939735"/>
            <a:chExt cx="9144000" cy="400030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19"/>
            <a:stretch/>
          </p:blipFill>
          <p:spPr bwMode="auto">
            <a:xfrm>
              <a:off x="613653" y="939735"/>
              <a:ext cx="7972425" cy="36931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66131" y="4639251"/>
              <a:ext cx="9144000" cy="300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7500" indent="0" algn="l" eaLnBrk="1" hangingPunct="1">
                <a:spcBef>
                  <a:spcPts val="1200"/>
                </a:spcBef>
                <a:buNone/>
                <a:defRPr/>
              </a:pPr>
              <a:r>
                <a:rPr lang="fr-CH" sz="1200" i="1" dirty="0" smtClean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Source : C</a:t>
              </a:r>
              <a:r>
                <a:rPr lang="fr-CH" sz="1200" i="1" dirty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. </a:t>
              </a:r>
              <a:r>
                <a:rPr lang="fr-CH" sz="1200" i="1" dirty="0" err="1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Plumejeaud</a:t>
              </a:r>
              <a:r>
                <a:rPr lang="fr-CH" sz="1200" i="1" dirty="0">
                  <a:solidFill>
                    <a:srgbClr val="000000"/>
                  </a:solidFill>
                  <a:latin typeface="Calibri"/>
                  <a:cs typeface="Calibri"/>
                  <a:sym typeface="Eurostile" charset="0"/>
                </a:rPr>
                <a:t> , et al (2011): Opérationnalisation d’un profil ISO 19115 pour des métadonnées socio-économiques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775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dirty="0" smtClean="0"/>
              <a:t>: </a:t>
            </a:r>
            <a:r>
              <a:rPr lang="en-US" b="1" i="1" dirty="0" err="1" smtClean="0"/>
              <a:t>création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métadonnées</a:t>
            </a:r>
            <a:r>
              <a:rPr lang="en-US" b="1" i="1" dirty="0" smtClean="0"/>
              <a:t> en </a:t>
            </a:r>
            <a:r>
              <a:rPr lang="en-US" b="1" i="1" dirty="0" err="1" smtClean="0"/>
              <a:t>ligne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09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57" y="1446283"/>
            <a:ext cx="4403780" cy="383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127096" y="1474821"/>
            <a:ext cx="440396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ＭＳ Ｐゴシック" pitchFamily="34" charset="-128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sym typeface="Gill Sans" charset="0"/>
              </a:defRPr>
            </a:lvl9pPr>
          </a:lstStyle>
          <a:p>
            <a:pPr marL="317500" indent="0" eaLnBrk="1" hangingPunct="1"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Le standard ISO19115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-19139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apporte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de la confusion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à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de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nombreux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utilisateurs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. 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Il </a:t>
            </a:r>
            <a:r>
              <a:rPr lang="en-US" sz="1600" b="1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existe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un </a:t>
            </a:r>
            <a:r>
              <a:rPr lang="en-US" sz="1600" b="1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seul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(1!) 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standard de </a:t>
            </a:r>
            <a:r>
              <a:rPr lang="en-US" sz="1600" b="1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métadonnées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pour les </a:t>
            </a:r>
            <a:r>
              <a:rPr lang="en-US" sz="1600" b="1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données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géographiques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il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s’agit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du </a:t>
            </a:r>
            <a:r>
              <a:rPr lang="en-US" sz="1600" b="1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ISO-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19115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. </a:t>
            </a:r>
          </a:p>
          <a:p>
            <a:pPr marL="317500" indent="0" eaLnBrk="1" hangingPunct="1"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Le standard ISO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-19115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a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été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originellement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créé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sans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schéma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DTD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ou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XML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pour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valider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les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éléments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de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métadonnées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.</a:t>
            </a:r>
          </a:p>
          <a:p>
            <a:pPr marL="317500" indent="0" eaLnBrk="1" hangingPunct="1"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Il a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été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décidé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par 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ISO TC211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de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développer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un 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standard </a:t>
            </a:r>
            <a:r>
              <a:rPr lang="en-US" sz="1600" b="1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d’implémentation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spécifique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, </a:t>
            </a:r>
            <a:r>
              <a:rPr lang="en-US" sz="1600" b="1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appelé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ISO</a:t>
            </a:r>
            <a:r>
              <a:rPr lang="en-US" sz="1600" b="1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-19139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.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Ce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standard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aurait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la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forme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d’un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schéma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de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métadonnée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(un document XSD)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.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Ce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schema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peut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être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utilisé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pour </a:t>
            </a:r>
            <a:r>
              <a:rPr lang="en-US" sz="1600" dirty="0" err="1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valider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 la 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structure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d’un document </a:t>
            </a: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ISO-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ea typeface="+mn-ea"/>
                <a:cs typeface="Calibri"/>
                <a:sym typeface="Eurostile" charset="0"/>
              </a:rPr>
              <a:t>19115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907900"/>
            <a:ext cx="4775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GeoNetwork</a:t>
            </a:r>
            <a:r>
              <a:rPr lang="en-US" b="1" i="1" dirty="0"/>
              <a:t>: </a:t>
            </a:r>
            <a:r>
              <a:rPr lang="en-US" b="1" i="1" dirty="0" err="1"/>
              <a:t>création</a:t>
            </a:r>
            <a:r>
              <a:rPr lang="en-US" b="1" i="1" dirty="0"/>
              <a:t> de </a:t>
            </a:r>
            <a:r>
              <a:rPr lang="en-US" b="1" i="1" dirty="0" err="1" smtClean="0"/>
              <a:t>métadonnées</a:t>
            </a:r>
            <a:r>
              <a:rPr lang="en-US" b="1" i="1" dirty="0" smtClean="0"/>
              <a:t> </a:t>
            </a:r>
            <a:r>
              <a:rPr lang="en-US" b="1" i="1" dirty="0"/>
              <a:t>en </a:t>
            </a:r>
            <a:r>
              <a:rPr lang="en-US" b="1" i="1" dirty="0" err="1"/>
              <a:t>ligne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85" y="5703861"/>
            <a:ext cx="20669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130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444084" y="2706425"/>
            <a:ext cx="8174181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Transformation des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brutes en information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compréhensible</a:t>
            </a:r>
            <a:endParaRPr lang="en-US" sz="32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37890" name="Rectangle 2"/>
          <p:cNvSpPr>
            <a:spLocks/>
          </p:cNvSpPr>
          <p:nvPr/>
        </p:nvSpPr>
        <p:spPr bwMode="auto">
          <a:xfrm>
            <a:off x="7778874" y="3691310"/>
            <a:ext cx="839391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n-US" sz="1300" i="1" dirty="0">
                <a:ea typeface="Gill Sans" pitchFamily="-84" charset="0"/>
                <a:cs typeface="Gill Sans" pitchFamily="-84" charset="0"/>
              </a:rPr>
              <a:t>Gore (1998)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3" y="1457590"/>
            <a:ext cx="8141344" cy="463057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907900"/>
            <a:ext cx="2769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Métadonnées</a:t>
            </a:r>
            <a:r>
              <a:rPr lang="en-US" b="1" i="1" dirty="0" smtClean="0"/>
              <a:t> et 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7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82" y="5534928"/>
            <a:ext cx="1559146" cy="62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09" y="2117660"/>
            <a:ext cx="3467384" cy="50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9" y="2117660"/>
            <a:ext cx="4142036" cy="61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65" y="4539648"/>
            <a:ext cx="3839030" cy="49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24" y="3853848"/>
            <a:ext cx="4371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59" y="3064666"/>
            <a:ext cx="8749932" cy="56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31" y="5396232"/>
            <a:ext cx="1628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607" y="5504612"/>
            <a:ext cx="1400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" y="907900"/>
            <a:ext cx="4211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Exemples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projets</a:t>
            </a:r>
            <a:r>
              <a:rPr lang="en-US" b="1" i="1" dirty="0" smtClean="0"/>
              <a:t> </a:t>
            </a:r>
            <a:r>
              <a:rPr lang="en-US" b="1" i="1" dirty="0" err="1" smtClean="0"/>
              <a:t>utilisant</a:t>
            </a:r>
            <a:r>
              <a:rPr lang="en-US" b="1" i="1" dirty="0" smtClean="0"/>
              <a:t> </a:t>
            </a:r>
            <a:r>
              <a:rPr lang="en-US" b="1" i="1" dirty="0" err="1" smtClean="0"/>
              <a:t>GeoNetwork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18" y="3886936"/>
            <a:ext cx="3161428" cy="176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89" y="3773623"/>
            <a:ext cx="3517664" cy="199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 bwMode="auto">
          <a:xfrm>
            <a:off x="4079945" y="4771404"/>
            <a:ext cx="901138" cy="171228"/>
          </a:xfrm>
          <a:prstGeom prst="rightArrow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fr-CH"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907900"/>
            <a:ext cx="2852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Qu’est-ce</a:t>
            </a:r>
            <a:r>
              <a:rPr lang="en-US" b="1" i="1" dirty="0" smtClean="0"/>
              <a:t> </a:t>
            </a:r>
            <a:r>
              <a:rPr lang="en-US" b="1" i="1" dirty="0" err="1" smtClean="0"/>
              <a:t>que</a:t>
            </a:r>
            <a:r>
              <a:rPr lang="en-US" b="1" i="1" dirty="0" smtClean="0"/>
              <a:t> </a:t>
            </a:r>
            <a:r>
              <a:rPr lang="en-US" b="1" i="1" dirty="0" err="1" smtClean="0"/>
              <a:t>Geonetwork</a:t>
            </a:r>
            <a:r>
              <a:rPr lang="en-US" b="1" i="1" dirty="0" smtClean="0"/>
              <a:t>?</a:t>
            </a:r>
            <a:endParaRPr lang="en-US" dirty="0"/>
          </a:p>
        </p:txBody>
      </p:sp>
      <p:pic>
        <p:nvPicPr>
          <p:cNvPr id="2" name="Picture 1" descr="Screen Shot 2014-05-29 at 19.33.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" y="1841502"/>
            <a:ext cx="9144000" cy="164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65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557543" y="1417717"/>
            <a:ext cx="8286205" cy="4176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0" indent="-285750"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Recherche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“Live”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dans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des catalogues de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données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géospatiales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locaux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et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distribués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603250" indent="-285750"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Chargement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et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téléchargement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données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, documents, PDF’s et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autres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603250" indent="-285750"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Une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carte interactive “Web map viewer”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basée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sur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les WMS des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différents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serveurs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distants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603250" indent="-285750"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Export au format PDF</a:t>
            </a:r>
          </a:p>
          <a:p>
            <a:pPr marL="603250" indent="-285750"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Edition en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ligne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métadonnées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avec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utilisation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différents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modèles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(“templates”</a:t>
            </a:r>
          </a:p>
          <a:p>
            <a:pPr marL="603250" indent="-285750"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Moissonnage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programmé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et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synchronisation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des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métadonnées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à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partir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des catalogues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distants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603250" indent="-285750"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Gestion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des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groupes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et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utilisateurs</a:t>
            </a:r>
            <a:endParaRPr lang="en-US" sz="1800" dirty="0" smtClean="0">
              <a:solidFill>
                <a:srgbClr val="000000"/>
              </a:solidFill>
              <a:latin typeface="Calibri"/>
              <a:cs typeface="Calibri"/>
              <a:sym typeface="Eurostile" charset="0"/>
            </a:endParaRPr>
          </a:p>
          <a:p>
            <a:pPr marL="603250" indent="-285750"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Gestion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des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accès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de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manière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très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  <a:sym typeface="Eurostile" charset="0"/>
              </a:rPr>
              <a:t> fine</a:t>
            </a: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36" y="5079904"/>
            <a:ext cx="2982312" cy="77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907900"/>
            <a:ext cx="2723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Principales</a:t>
            </a:r>
            <a:r>
              <a:rPr lang="en-US" b="1" i="1" dirty="0" smtClean="0"/>
              <a:t> </a:t>
            </a:r>
            <a:r>
              <a:rPr lang="en-US" b="1" i="1" dirty="0" err="1" smtClean="0"/>
              <a:t>fonctionnalités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278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557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Notions </a:t>
            </a:r>
            <a:r>
              <a:rPr lang="en-US" b="1" i="1" dirty="0" err="1" smtClean="0"/>
              <a:t>sur</a:t>
            </a:r>
            <a:r>
              <a:rPr lang="en-US" b="1" i="1" dirty="0" smtClean="0"/>
              <a:t> </a:t>
            </a:r>
            <a:r>
              <a:rPr lang="en-US" b="1" i="1" dirty="0" err="1" smtClean="0"/>
              <a:t>GeoNetwork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691033"/>
            <a:ext cx="8090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Accessible </a:t>
            </a:r>
            <a:r>
              <a:rPr lang="en-US" dirty="0" err="1" smtClean="0"/>
              <a:t>depuis</a:t>
            </a:r>
            <a:r>
              <a:rPr lang="en-US" dirty="0" smtClean="0"/>
              <a:t> un browser Internet (ex: </a:t>
            </a:r>
            <a:r>
              <a:rPr lang="en-US" u="sng" dirty="0" smtClean="0">
                <a:hlinkClick r:id="rId2"/>
              </a:rPr>
              <a:t>http://localhost:8080/geonetwork</a:t>
            </a:r>
            <a:r>
              <a:rPr lang="en-US" u="sng" dirty="0" smtClean="0"/>
              <a:t>)</a:t>
            </a:r>
          </a:p>
          <a:p>
            <a:pPr>
              <a:buFont typeface="Arial"/>
              <a:buChar char="•"/>
            </a:pPr>
            <a:endParaRPr lang="en-US" u="sng" dirty="0" smtClean="0"/>
          </a:p>
          <a:p>
            <a:pPr>
              <a:buFont typeface="Arial"/>
              <a:buChar char="•"/>
            </a:pPr>
            <a:r>
              <a:rPr lang="en-US" dirty="0" smtClean="0"/>
              <a:t> Login </a:t>
            </a:r>
            <a:r>
              <a:rPr lang="en-US" dirty="0" err="1" smtClean="0"/>
              <a:t>nécessaire</a:t>
            </a:r>
            <a:r>
              <a:rPr lang="en-US" dirty="0" smtClean="0"/>
              <a:t> (</a:t>
            </a:r>
            <a:r>
              <a:rPr lang="en-US" dirty="0" err="1" smtClean="0"/>
              <a:t>admin:admin</a:t>
            </a:r>
            <a:r>
              <a:rPr lang="en-US" dirty="0" smtClean="0"/>
              <a:t>) pour </a:t>
            </a:r>
            <a:r>
              <a:rPr lang="en-US" dirty="0" err="1" smtClean="0"/>
              <a:t>accéder</a:t>
            </a:r>
            <a:r>
              <a:rPr lang="en-US" dirty="0" smtClean="0"/>
              <a:t> aux </a:t>
            </a:r>
            <a:r>
              <a:rPr lang="en-US" dirty="0" err="1" smtClean="0"/>
              <a:t>fonctions</a:t>
            </a:r>
            <a:r>
              <a:rPr lang="en-US" dirty="0" smtClean="0"/>
              <a:t> </a:t>
            </a:r>
            <a:r>
              <a:rPr lang="en-US" dirty="0" err="1" smtClean="0"/>
              <a:t>d’administration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236" y="3429000"/>
            <a:ext cx="2213147" cy="1451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26383" y="3308557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119" y="3221071"/>
            <a:ext cx="3119267" cy="24669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6531" y="3916108"/>
            <a:ext cx="5820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Pour </a:t>
            </a:r>
            <a:r>
              <a:rPr lang="en-US" dirty="0" err="1" smtClean="0"/>
              <a:t>saisir</a:t>
            </a:r>
            <a:r>
              <a:rPr lang="en-US" dirty="0" smtClean="0"/>
              <a:t> des </a:t>
            </a:r>
            <a:r>
              <a:rPr lang="en-US" dirty="0" err="1" smtClean="0"/>
              <a:t>éléments</a:t>
            </a:r>
            <a:r>
              <a:rPr lang="en-US" dirty="0" smtClean="0"/>
              <a:t> de </a:t>
            </a:r>
            <a:r>
              <a:rPr lang="en-US" dirty="0" err="1" smtClean="0"/>
              <a:t>métadonnées</a:t>
            </a:r>
            <a:r>
              <a:rPr lang="en-US" dirty="0" smtClean="0"/>
              <a:t> on </a:t>
            </a:r>
            <a:r>
              <a:rPr lang="en-US" dirty="0" err="1" smtClean="0"/>
              <a:t>peut</a:t>
            </a:r>
            <a:r>
              <a:rPr lang="en-US" dirty="0" smtClean="0"/>
              <a:t> :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remplir</a:t>
            </a:r>
            <a:r>
              <a:rPr lang="en-US" dirty="0" smtClean="0"/>
              <a:t> le </a:t>
            </a:r>
            <a:r>
              <a:rPr lang="en-US" dirty="0" err="1" smtClean="0"/>
              <a:t>formulaire</a:t>
            </a:r>
            <a:r>
              <a:rPr lang="en-US" dirty="0" smtClean="0"/>
              <a:t> en </a:t>
            </a:r>
            <a:r>
              <a:rPr lang="en-US" dirty="0" err="1" smtClean="0"/>
              <a:t>ligne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 importer un </a:t>
            </a:r>
            <a:r>
              <a:rPr lang="en-US" dirty="0" err="1" smtClean="0"/>
              <a:t>fichier</a:t>
            </a:r>
            <a:r>
              <a:rPr lang="en-US" dirty="0" smtClean="0"/>
              <a:t> .xml file </a:t>
            </a:r>
            <a:r>
              <a:rPr lang="en-US" dirty="0" err="1" smtClean="0"/>
              <a:t>conformément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un standard (ex: ISO19139)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826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dirty="0" smtClean="0"/>
              <a:t> : </a:t>
            </a:r>
            <a:r>
              <a:rPr lang="en-US" b="1" i="1" dirty="0" err="1" smtClean="0"/>
              <a:t>création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métadonnées</a:t>
            </a:r>
            <a:r>
              <a:rPr lang="en-US" b="1" i="1" dirty="0" smtClean="0"/>
              <a:t> en </a:t>
            </a:r>
            <a:r>
              <a:rPr lang="en-US" b="1" i="1" dirty="0" err="1" smtClean="0"/>
              <a:t>ligne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0902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err="1" smtClean="0"/>
              <a:t>Depuis</a:t>
            </a:r>
            <a:r>
              <a:rPr lang="en-US" dirty="0" smtClean="0"/>
              <a:t> </a:t>
            </a:r>
            <a:r>
              <a:rPr lang="en-US" dirty="0" err="1" smtClean="0"/>
              <a:t>l’onglet</a:t>
            </a:r>
            <a:r>
              <a:rPr lang="en-US" dirty="0" smtClean="0"/>
              <a:t> “Administration” de </a:t>
            </a:r>
            <a:r>
              <a:rPr lang="en-US" dirty="0" err="1" smtClean="0"/>
              <a:t>GeoNetwork</a:t>
            </a:r>
            <a:r>
              <a:rPr lang="en-US" dirty="0" smtClean="0"/>
              <a:t>, </a:t>
            </a: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b="1" dirty="0" smtClean="0"/>
              <a:t>Nouvelle </a:t>
            </a:r>
            <a:r>
              <a:rPr lang="en-US" b="1" dirty="0" err="1" smtClean="0"/>
              <a:t>métadonnée</a:t>
            </a:r>
            <a:endParaRPr lang="en-US" dirty="0" smtClean="0"/>
          </a:p>
          <a:p>
            <a:pPr marL="342900" indent="-342900">
              <a:buAutoNum type="arabicParenR"/>
            </a:pPr>
            <a:endParaRPr lang="en-US" b="1" dirty="0" smtClean="0"/>
          </a:p>
          <a:p>
            <a:pPr marL="342900" indent="-342900">
              <a:buAutoNum type="arabicParenR"/>
            </a:pPr>
            <a:r>
              <a:rPr lang="en-US" dirty="0" err="1" smtClean="0"/>
              <a:t>Sélectionner</a:t>
            </a:r>
            <a:r>
              <a:rPr lang="en-US" dirty="0" smtClean="0"/>
              <a:t> un </a:t>
            </a:r>
            <a:r>
              <a:rPr lang="en-US" dirty="0" err="1" smtClean="0"/>
              <a:t>modèle</a:t>
            </a:r>
            <a:r>
              <a:rPr lang="en-US" dirty="0" smtClean="0"/>
              <a:t> (</a:t>
            </a:r>
            <a:r>
              <a:rPr lang="en-US" dirty="0" err="1" smtClean="0"/>
              <a:t>parex</a:t>
            </a:r>
            <a:r>
              <a:rPr lang="en-US" dirty="0" smtClean="0"/>
              <a:t>. “Template for Vector data in ISO19139 (preferred!)”) et le </a:t>
            </a:r>
            <a:r>
              <a:rPr lang="en-US" dirty="0" err="1" smtClean="0"/>
              <a:t>groupe</a:t>
            </a:r>
            <a:r>
              <a:rPr lang="en-US" dirty="0" smtClean="0"/>
              <a:t> “Sample group” </a:t>
            </a:r>
            <a:r>
              <a:rPr lang="en-US" dirty="0" err="1" smtClean="0"/>
              <a:t>puis</a:t>
            </a:r>
            <a:r>
              <a:rPr lang="en-US" dirty="0" smtClean="0"/>
              <a:t> </a:t>
            </a:r>
            <a:r>
              <a:rPr lang="en-US" dirty="0" err="1" smtClean="0"/>
              <a:t>valider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384" y="2814949"/>
            <a:ext cx="2308832" cy="4468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6531" y="3261820"/>
            <a:ext cx="809026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 </a:t>
            </a:r>
            <a:r>
              <a:rPr lang="en-US" dirty="0" err="1" smtClean="0"/>
              <a:t>Remplir</a:t>
            </a:r>
            <a:r>
              <a:rPr lang="en-US" dirty="0" smtClean="0"/>
              <a:t> les </a:t>
            </a:r>
            <a:r>
              <a:rPr lang="en-US" dirty="0" err="1" smtClean="0"/>
              <a:t>différents</a:t>
            </a:r>
            <a:r>
              <a:rPr lang="en-US" dirty="0" smtClean="0"/>
              <a:t> champs</a:t>
            </a:r>
          </a:p>
          <a:p>
            <a:endParaRPr lang="en-US" dirty="0" smtClean="0"/>
          </a:p>
          <a:p>
            <a:r>
              <a:rPr lang="en-US" dirty="0" smtClean="0"/>
              <a:t>4) </a:t>
            </a:r>
            <a:r>
              <a:rPr lang="en-US" dirty="0" err="1" smtClean="0"/>
              <a:t>Sauvegarder</a:t>
            </a:r>
            <a:r>
              <a:rPr lang="en-US" dirty="0" smtClean="0"/>
              <a:t> et </a:t>
            </a:r>
            <a:r>
              <a:rPr lang="en-US" dirty="0" err="1" smtClean="0"/>
              <a:t>fermer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Votre</a:t>
            </a:r>
            <a:r>
              <a:rPr lang="en-US" dirty="0" smtClean="0"/>
              <a:t> </a:t>
            </a:r>
            <a:r>
              <a:rPr lang="en-US" dirty="0" err="1" smtClean="0"/>
              <a:t>élément</a:t>
            </a:r>
            <a:r>
              <a:rPr lang="en-US" dirty="0" smtClean="0"/>
              <a:t> de </a:t>
            </a:r>
            <a:r>
              <a:rPr lang="en-US" dirty="0" err="1" smtClean="0"/>
              <a:t>métadonnées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maintenant</a:t>
            </a:r>
            <a:r>
              <a:rPr lang="en-US" dirty="0" smtClean="0"/>
              <a:t> </a:t>
            </a:r>
            <a:r>
              <a:rPr lang="en-US" dirty="0" err="1" smtClean="0"/>
              <a:t>sauvegardé</a:t>
            </a:r>
            <a:r>
              <a:rPr lang="en-US" dirty="0" smtClean="0"/>
              <a:t> et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recherché </a:t>
            </a:r>
            <a:r>
              <a:rPr lang="en-US" dirty="0" err="1" smtClean="0"/>
              <a:t>depuis</a:t>
            </a:r>
            <a:r>
              <a:rPr lang="en-US" dirty="0" smtClean="0"/>
              <a:t> la page </a:t>
            </a:r>
            <a:r>
              <a:rPr lang="en-US" dirty="0" err="1" smtClean="0"/>
              <a:t>d’accueil</a:t>
            </a:r>
            <a:r>
              <a:rPr lang="en-US" dirty="0" smtClean="0"/>
              <a:t> de </a:t>
            </a:r>
            <a:r>
              <a:rPr lang="en-US" dirty="0" err="1" smtClean="0"/>
              <a:t>GeoNetwork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759" y="2977995"/>
            <a:ext cx="1973441" cy="897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70" y="5132509"/>
            <a:ext cx="1802275" cy="8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61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dirty="0" smtClean="0"/>
              <a:t> : import d’un </a:t>
            </a:r>
            <a:r>
              <a:rPr lang="en-US" b="1" i="1" dirty="0" err="1" smtClean="0"/>
              <a:t>fichier</a:t>
            </a:r>
            <a:r>
              <a:rPr lang="en-US" b="1" i="1" dirty="0" smtClean="0"/>
              <a:t> .XML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090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err="1" smtClean="0"/>
              <a:t>Depuis</a:t>
            </a:r>
            <a:r>
              <a:rPr lang="en-US" dirty="0" smtClean="0"/>
              <a:t> </a:t>
            </a:r>
            <a:r>
              <a:rPr lang="en-US" dirty="0" err="1" smtClean="0"/>
              <a:t>l’onglet</a:t>
            </a:r>
            <a:r>
              <a:rPr lang="en-US" dirty="0" smtClean="0"/>
              <a:t> “Administration”, </a:t>
            </a:r>
            <a:r>
              <a:rPr lang="en-US" dirty="0" err="1" smtClean="0"/>
              <a:t>choisir</a:t>
            </a:r>
            <a:r>
              <a:rPr lang="en-US" dirty="0" smtClean="0"/>
              <a:t> </a:t>
            </a:r>
            <a:r>
              <a:rPr lang="en-US" b="1" dirty="0" smtClean="0"/>
              <a:t>Import de </a:t>
            </a:r>
            <a:r>
              <a:rPr lang="en-US" b="1" dirty="0" err="1" smtClean="0"/>
              <a:t>métadonnées</a:t>
            </a:r>
            <a:endParaRPr lang="en-US" b="1" dirty="0" smtClean="0"/>
          </a:p>
          <a:p>
            <a:pPr marL="342900" indent="-342900">
              <a:buAutoNum type="arabicParenR"/>
            </a:pPr>
            <a:endParaRPr lang="en-US" b="1" dirty="0" smtClean="0"/>
          </a:p>
          <a:p>
            <a:pPr marL="342900" indent="-342900">
              <a:buAutoNum type="arabicParenR"/>
            </a:pPr>
            <a:r>
              <a:rPr lang="en-US" dirty="0" err="1" smtClean="0"/>
              <a:t>Sélectionner</a:t>
            </a:r>
            <a:r>
              <a:rPr lang="en-US" dirty="0" smtClean="0"/>
              <a:t> le </a:t>
            </a:r>
            <a:r>
              <a:rPr lang="en-US" dirty="0" err="1" smtClean="0"/>
              <a:t>fichier</a:t>
            </a:r>
            <a:r>
              <a:rPr lang="en-US" dirty="0" smtClean="0"/>
              <a:t> .xml </a:t>
            </a:r>
            <a:r>
              <a:rPr lang="en-US" dirty="0" err="1" smtClean="0"/>
              <a:t>à</a:t>
            </a:r>
            <a:r>
              <a:rPr lang="en-US" dirty="0" smtClean="0"/>
              <a:t> importer (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suivre</a:t>
            </a:r>
            <a:r>
              <a:rPr lang="en-US" dirty="0" smtClean="0"/>
              <a:t> un standard !) et </a:t>
            </a:r>
            <a:r>
              <a:rPr lang="en-US" dirty="0" err="1" smtClean="0"/>
              <a:t>valider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96531" y="2260666"/>
            <a:ext cx="430079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 Un message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informe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métadonnée</a:t>
            </a:r>
            <a:r>
              <a:rPr lang="en-US" dirty="0" smtClean="0"/>
              <a:t> a </a:t>
            </a:r>
            <a:r>
              <a:rPr lang="en-US" dirty="0" err="1" smtClean="0"/>
              <a:t>été</a:t>
            </a:r>
            <a:r>
              <a:rPr lang="en-US" dirty="0" smtClean="0"/>
              <a:t> </a:t>
            </a:r>
            <a:r>
              <a:rPr lang="en-US" dirty="0" err="1" smtClean="0"/>
              <a:t>importée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4) </a:t>
            </a: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</a:t>
            </a:r>
            <a:r>
              <a:rPr lang="en-US" dirty="0" err="1" smtClean="0"/>
              <a:t>bouton</a:t>
            </a:r>
            <a:r>
              <a:rPr lang="en-US" dirty="0" smtClean="0"/>
              <a:t> </a:t>
            </a:r>
            <a:r>
              <a:rPr lang="en-US" dirty="0" err="1" smtClean="0"/>
              <a:t>d’édition</a:t>
            </a:r>
            <a:r>
              <a:rPr lang="en-US" dirty="0" smtClean="0"/>
              <a:t> pour </a:t>
            </a:r>
            <a:r>
              <a:rPr lang="en-US" dirty="0" err="1" smtClean="0"/>
              <a:t>vérifier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tous</a:t>
            </a:r>
            <a:r>
              <a:rPr lang="en-US" dirty="0" smtClean="0"/>
              <a:t> les champs </a:t>
            </a:r>
            <a:r>
              <a:rPr lang="en-US" dirty="0" err="1" smtClean="0"/>
              <a:t>ont</a:t>
            </a:r>
            <a:r>
              <a:rPr lang="en-US" dirty="0" smtClean="0"/>
              <a:t> </a:t>
            </a:r>
            <a:r>
              <a:rPr lang="en-US" dirty="0" err="1" smtClean="0"/>
              <a:t>été</a:t>
            </a:r>
            <a:r>
              <a:rPr lang="en-US" dirty="0" smtClean="0"/>
              <a:t> </a:t>
            </a:r>
            <a:r>
              <a:rPr lang="en-US" dirty="0" err="1" smtClean="0"/>
              <a:t>remplis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élément</a:t>
            </a:r>
            <a:r>
              <a:rPr lang="en-US" dirty="0"/>
              <a:t> de </a:t>
            </a:r>
            <a:r>
              <a:rPr lang="en-US" dirty="0" err="1"/>
              <a:t>métadonnées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maintenant</a:t>
            </a:r>
            <a:r>
              <a:rPr lang="en-US" dirty="0"/>
              <a:t> </a:t>
            </a:r>
            <a:r>
              <a:rPr lang="en-US" dirty="0" err="1"/>
              <a:t>sauvegardé</a:t>
            </a:r>
            <a:r>
              <a:rPr lang="en-US" dirty="0"/>
              <a:t> et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recherché </a:t>
            </a:r>
            <a:r>
              <a:rPr lang="en-US" dirty="0" err="1"/>
              <a:t>depuis</a:t>
            </a:r>
            <a:r>
              <a:rPr lang="en-US" dirty="0"/>
              <a:t> la page </a:t>
            </a:r>
            <a:r>
              <a:rPr lang="en-US" dirty="0" err="1"/>
              <a:t>d’accueil</a:t>
            </a:r>
            <a:r>
              <a:rPr lang="en-US" dirty="0"/>
              <a:t> de </a:t>
            </a:r>
            <a:r>
              <a:rPr lang="en-US" dirty="0" err="1"/>
              <a:t>GeoNetwork</a:t>
            </a:r>
            <a:r>
              <a:rPr lang="en-US" dirty="0"/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266" y="2260666"/>
            <a:ext cx="3567534" cy="2002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941" y="4523864"/>
            <a:ext cx="2806230" cy="6086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53200" y="4154532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70" y="5234107"/>
            <a:ext cx="1802275" cy="8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1" y="1181012"/>
            <a:ext cx="809026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 smtClean="0"/>
              <a:t>GeoNetwork</a:t>
            </a:r>
            <a:r>
              <a:rPr lang="en-US" dirty="0" smtClean="0"/>
              <a:t> </a:t>
            </a:r>
            <a:r>
              <a:rPr lang="en-US" dirty="0" err="1" smtClean="0"/>
              <a:t>offre</a:t>
            </a:r>
            <a:r>
              <a:rPr lang="en-US" dirty="0" smtClean="0"/>
              <a:t> la </a:t>
            </a:r>
            <a:r>
              <a:rPr lang="en-US" dirty="0" err="1" smtClean="0"/>
              <a:t>possibilité</a:t>
            </a:r>
            <a:r>
              <a:rPr lang="en-US" dirty="0" smtClean="0"/>
              <a:t> </a:t>
            </a:r>
            <a:r>
              <a:rPr lang="en-US" dirty="0" err="1" smtClean="0"/>
              <a:t>d’afficher</a:t>
            </a:r>
            <a:r>
              <a:rPr lang="en-US" dirty="0" smtClean="0"/>
              <a:t> des </a:t>
            </a:r>
            <a:r>
              <a:rPr lang="en-US" dirty="0" err="1" smtClean="0"/>
              <a:t>éléments</a:t>
            </a:r>
            <a:r>
              <a:rPr lang="en-US" dirty="0" smtClean="0"/>
              <a:t> de </a:t>
            </a:r>
            <a:r>
              <a:rPr lang="en-US" dirty="0" err="1" smtClean="0"/>
              <a:t>métadonnées</a:t>
            </a: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</a:t>
            </a:r>
            <a:r>
              <a:rPr lang="en-US" dirty="0" err="1" smtClean="0"/>
              <a:t>d’autres</a:t>
            </a:r>
            <a:r>
              <a:rPr lang="en-US" dirty="0" smtClean="0"/>
              <a:t> catalogues en </a:t>
            </a:r>
            <a:r>
              <a:rPr lang="en-US" dirty="0" err="1" smtClean="0"/>
              <a:t>ligne</a:t>
            </a:r>
            <a:r>
              <a:rPr lang="en-US" dirty="0" smtClean="0"/>
              <a:t> =&gt; </a:t>
            </a:r>
            <a:r>
              <a:rPr lang="en-US" dirty="0" err="1" smtClean="0"/>
              <a:t>moissonnage</a:t>
            </a:r>
            <a:r>
              <a:rPr lang="en-US" dirty="0" smtClean="0"/>
              <a:t> (“harvesting”)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Moissonnage</a:t>
            </a:r>
            <a:r>
              <a:rPr lang="en-US" dirty="0" smtClean="0"/>
              <a:t> : “le </a:t>
            </a:r>
            <a:r>
              <a:rPr lang="en-US" dirty="0" err="1" smtClean="0"/>
              <a:t>processus</a:t>
            </a:r>
            <a:r>
              <a:rPr lang="en-US" dirty="0" smtClean="0"/>
              <a:t> de collection de </a:t>
            </a:r>
            <a:r>
              <a:rPr lang="en-US" dirty="0" err="1" smtClean="0"/>
              <a:t>métadonnées</a:t>
            </a: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source </a:t>
            </a:r>
            <a:r>
              <a:rPr lang="en-US" dirty="0" err="1" smtClean="0"/>
              <a:t>distante</a:t>
            </a:r>
            <a:r>
              <a:rPr lang="en-US" dirty="0" smtClean="0"/>
              <a:t> et de </a:t>
            </a:r>
            <a:r>
              <a:rPr lang="en-US" dirty="0" err="1" smtClean="0"/>
              <a:t>stockage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err="1" smtClean="0"/>
              <a:t>GeoNetwork</a:t>
            </a:r>
            <a:r>
              <a:rPr lang="en-US" dirty="0" smtClean="0"/>
              <a:t> local pour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recherche</a:t>
            </a:r>
            <a:r>
              <a:rPr lang="en-US" dirty="0" smtClean="0"/>
              <a:t> plus </a:t>
            </a:r>
            <a:r>
              <a:rPr lang="en-US" dirty="0" err="1" smtClean="0"/>
              <a:t>rapide</a:t>
            </a:r>
            <a:r>
              <a:rPr lang="en-US" dirty="0" smtClean="0"/>
              <a:t> (index </a:t>
            </a:r>
            <a:r>
              <a:rPr lang="en-US" dirty="0" err="1" smtClean="0"/>
              <a:t>Lucene</a:t>
            </a:r>
            <a:r>
              <a:rPr lang="en-US" dirty="0" smtClean="0"/>
              <a:t>)”.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Procédure</a:t>
            </a:r>
            <a:r>
              <a:rPr lang="en-US" dirty="0" smtClean="0"/>
              <a:t>:</a:t>
            </a:r>
          </a:p>
          <a:p>
            <a:pPr marL="342900" indent="-342900"/>
            <a:r>
              <a:rPr lang="en-US" dirty="0" smtClean="0"/>
              <a:t>1) </a:t>
            </a:r>
            <a:r>
              <a:rPr lang="en-US" dirty="0" err="1" smtClean="0"/>
              <a:t>Depuis</a:t>
            </a:r>
            <a:r>
              <a:rPr lang="en-US" dirty="0" smtClean="0"/>
              <a:t> </a:t>
            </a:r>
            <a:r>
              <a:rPr lang="en-US" dirty="0" err="1" smtClean="0"/>
              <a:t>l’onglet</a:t>
            </a:r>
            <a:r>
              <a:rPr lang="en-US" dirty="0" smtClean="0"/>
              <a:t> “Administration”, </a:t>
            </a: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b="1" dirty="0" err="1" smtClean="0"/>
              <a:t>Gestion</a:t>
            </a:r>
            <a:r>
              <a:rPr lang="en-US" b="1" dirty="0" smtClean="0"/>
              <a:t> du </a:t>
            </a:r>
            <a:r>
              <a:rPr lang="en-US" b="1" dirty="0" err="1" smtClean="0"/>
              <a:t>moissonnage</a:t>
            </a:r>
            <a:endParaRPr lang="en-US" b="1" dirty="0" smtClean="0"/>
          </a:p>
          <a:p>
            <a:pPr marL="342900" indent="-342900"/>
            <a:r>
              <a:rPr lang="en-US" dirty="0" smtClean="0"/>
              <a:t>2) </a:t>
            </a:r>
            <a:r>
              <a:rPr lang="en-US" dirty="0" err="1" smtClean="0"/>
              <a:t>Ajouter</a:t>
            </a:r>
            <a:r>
              <a:rPr lang="en-US" dirty="0" smtClean="0"/>
              <a:t> un nouveau </a:t>
            </a:r>
            <a:r>
              <a:rPr lang="en-US" dirty="0" err="1" smtClean="0"/>
              <a:t>moissonnage</a:t>
            </a:r>
            <a:r>
              <a:rPr lang="en-US" dirty="0" smtClean="0"/>
              <a:t> (ex: </a:t>
            </a:r>
            <a:r>
              <a:rPr lang="en-US" dirty="0" err="1" smtClean="0"/>
              <a:t>noeud</a:t>
            </a:r>
            <a:r>
              <a:rPr lang="en-US" dirty="0" smtClean="0"/>
              <a:t> </a:t>
            </a:r>
            <a:r>
              <a:rPr lang="en-US" dirty="0" err="1" smtClean="0"/>
              <a:t>Geonetwork</a:t>
            </a:r>
            <a:r>
              <a:rPr lang="en-US" dirty="0" smtClean="0"/>
              <a:t> v2.1 distant)</a:t>
            </a:r>
          </a:p>
          <a:p>
            <a:pPr marL="342900" indent="-342900"/>
            <a:r>
              <a:rPr lang="en-US" dirty="0" smtClean="0"/>
              <a:t>3) </a:t>
            </a:r>
            <a:r>
              <a:rPr lang="en-US" dirty="0" err="1" smtClean="0"/>
              <a:t>Remplir</a:t>
            </a:r>
            <a:r>
              <a:rPr lang="en-US" dirty="0" smtClean="0"/>
              <a:t> les </a:t>
            </a:r>
            <a:r>
              <a:rPr lang="en-US" dirty="0" err="1" smtClean="0"/>
              <a:t>différents</a:t>
            </a:r>
            <a:r>
              <a:rPr lang="en-US" dirty="0" smtClean="0"/>
              <a:t> </a:t>
            </a:r>
            <a:r>
              <a:rPr lang="en-US" dirty="0" err="1" smtClean="0"/>
              <a:t>critères</a:t>
            </a:r>
            <a:r>
              <a:rPr lang="en-US" dirty="0" smtClean="0"/>
              <a:t> et </a:t>
            </a:r>
            <a:r>
              <a:rPr lang="en-US" dirty="0" err="1" smtClean="0"/>
              <a:t>sauvegarder</a:t>
            </a:r>
            <a:r>
              <a:rPr lang="en-US" dirty="0" smtClean="0"/>
              <a:t>: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Nom : PEGASO - Country limits Level 0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URL : </a:t>
            </a:r>
            <a:r>
              <a:rPr lang="en-US" b="1" u="sng" dirty="0" smtClean="0">
                <a:hlinkClick r:id="rId2"/>
              </a:rPr>
              <a:t>http://pegasosdi.uab.es:80/catalog</a:t>
            </a:r>
            <a:endParaRPr lang="en-US" b="1" u="sng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Texte</a:t>
            </a:r>
            <a:r>
              <a:rPr lang="en-US" dirty="0" smtClean="0"/>
              <a:t> : Global Administrative Areas - LEVEL 0</a:t>
            </a:r>
          </a:p>
          <a:p>
            <a:pPr marL="1588" lvl="1" indent="7938"/>
            <a:r>
              <a:rPr lang="en-US" dirty="0" smtClean="0"/>
              <a:t>4) </a:t>
            </a:r>
            <a:r>
              <a:rPr lang="en-US" dirty="0" err="1" smtClean="0"/>
              <a:t>Exécuter</a:t>
            </a:r>
            <a:r>
              <a:rPr lang="en-US" dirty="0" smtClean="0"/>
              <a:t> le </a:t>
            </a:r>
            <a:r>
              <a:rPr lang="en-US" dirty="0" err="1" smtClean="0"/>
              <a:t>moissonnage</a:t>
            </a:r>
            <a:r>
              <a:rPr lang="en-US" dirty="0" smtClean="0"/>
              <a:t> </a:t>
            </a:r>
          </a:p>
          <a:p>
            <a:pPr marL="342900" indent="-342900">
              <a:buAutoNum type="arabicParenR"/>
            </a:pPr>
            <a:endParaRPr lang="en-US" b="1" dirty="0" smtClean="0"/>
          </a:p>
          <a:p>
            <a:pPr marL="342900" indent="-342900">
              <a:buAutoNum type="arabicParenR"/>
            </a:pPr>
            <a:endParaRPr lang="en-US" b="1" dirty="0" smtClean="0"/>
          </a:p>
          <a:p>
            <a:pPr marL="342900" indent="-342900"/>
            <a:r>
              <a:rPr lang="en-US" dirty="0" smtClean="0"/>
              <a:t> Sur la page </a:t>
            </a:r>
            <a:r>
              <a:rPr lang="en-US" dirty="0" err="1" smtClean="0"/>
              <a:t>d’accueil</a:t>
            </a:r>
            <a:r>
              <a:rPr lang="en-US" dirty="0" smtClean="0"/>
              <a:t>, de nouveaux </a:t>
            </a:r>
            <a:r>
              <a:rPr lang="en-US" dirty="0" err="1" smtClean="0"/>
              <a:t>éléments</a:t>
            </a:r>
            <a:r>
              <a:rPr lang="en-US" dirty="0" smtClean="0"/>
              <a:t> de </a:t>
            </a:r>
            <a:r>
              <a:rPr lang="en-US" dirty="0" err="1" smtClean="0"/>
              <a:t>métadonnées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disponibles</a:t>
            </a:r>
            <a:r>
              <a:rPr lang="en-US" dirty="0" smtClean="0"/>
              <a:t>  </a:t>
            </a:r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816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dirty="0" smtClean="0"/>
              <a:t> : </a:t>
            </a:r>
            <a:r>
              <a:rPr lang="en-US" b="1" i="1" dirty="0" err="1" smtClean="0"/>
              <a:t>moissonnage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947" y="3702127"/>
            <a:ext cx="2086015" cy="319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4050337"/>
            <a:ext cx="2403983" cy="2394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573" y="4824706"/>
            <a:ext cx="2780603" cy="60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505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dirty="0" smtClean="0"/>
              <a:t> : </a:t>
            </a:r>
            <a:r>
              <a:rPr lang="en-US" b="1" i="1" dirty="0" err="1" smtClean="0"/>
              <a:t>moissonnage</a:t>
            </a:r>
            <a:r>
              <a:rPr lang="en-US" b="1" i="1" dirty="0" smtClean="0"/>
              <a:t> (suite)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8090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D’autres</a:t>
            </a:r>
            <a:r>
              <a:rPr lang="en-US" dirty="0" smtClean="0"/>
              <a:t> types de </a:t>
            </a:r>
            <a:r>
              <a:rPr lang="en-US" dirty="0" err="1" smtClean="0"/>
              <a:t>moissonnage</a:t>
            </a:r>
            <a:r>
              <a:rPr lang="en-US" dirty="0" smtClean="0"/>
              <a:t> existent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Par ex. “Catalogue Services for the Web ISO Profile 2.0” </a:t>
            </a:r>
            <a:r>
              <a:rPr lang="en-US" dirty="0" err="1" smtClean="0"/>
              <a:t>offre</a:t>
            </a:r>
            <a:r>
              <a:rPr lang="en-US" dirty="0" smtClean="0"/>
              <a:t> la </a:t>
            </a:r>
            <a:r>
              <a:rPr lang="en-US" dirty="0" err="1" smtClean="0"/>
              <a:t>possibilité</a:t>
            </a:r>
            <a:r>
              <a:rPr lang="en-US" dirty="0" smtClean="0"/>
              <a:t> </a:t>
            </a:r>
            <a:r>
              <a:rPr lang="en-US" dirty="0" err="1" smtClean="0"/>
              <a:t>d’exécuter</a:t>
            </a:r>
            <a:r>
              <a:rPr lang="en-US" dirty="0" smtClean="0"/>
              <a:t> des </a:t>
            </a:r>
            <a:r>
              <a:rPr lang="en-US" dirty="0" err="1" smtClean="0"/>
              <a:t>requêtes</a:t>
            </a:r>
            <a:r>
              <a:rPr lang="en-US" dirty="0" smtClean="0"/>
              <a:t> CSW avec plus </a:t>
            </a:r>
            <a:r>
              <a:rPr lang="en-US" dirty="0" err="1" smtClean="0"/>
              <a:t>d’options</a:t>
            </a:r>
            <a:r>
              <a:rPr lang="en-US" dirty="0" smtClean="0"/>
              <a:t> de </a:t>
            </a:r>
            <a:r>
              <a:rPr lang="en-US" dirty="0" err="1" smtClean="0"/>
              <a:t>filtrage</a:t>
            </a: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82" y="2888736"/>
            <a:ext cx="2066918" cy="12390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603" y="2888736"/>
            <a:ext cx="3146597" cy="159801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93147" y="342372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6531" y="4998720"/>
            <a:ext cx="795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b="1" dirty="0" smtClean="0"/>
              <a:t>http://geonetwork.grid.unep.ch:8080/ge onetwork/srv/en/csw?request=GetCap abilities&amp;service=CSW&amp;acceptVersions =2.0.2 </a:t>
            </a:r>
            <a:endParaRPr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000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dirty="0" smtClean="0"/>
              <a:t> : </a:t>
            </a:r>
            <a:r>
              <a:rPr lang="en-US" b="1" i="1" dirty="0" err="1" smtClean="0"/>
              <a:t>privilèges</a:t>
            </a:r>
            <a:r>
              <a:rPr lang="en-US" b="1" i="1" dirty="0" smtClean="0"/>
              <a:t> des </a:t>
            </a:r>
            <a:r>
              <a:rPr lang="en-US" b="1" i="1" dirty="0" err="1" smtClean="0"/>
              <a:t>utilisateurs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52875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Les </a:t>
            </a:r>
            <a:r>
              <a:rPr lang="en-US" dirty="0" err="1" smtClean="0"/>
              <a:t>éléments</a:t>
            </a:r>
            <a:r>
              <a:rPr lang="en-US" dirty="0" smtClean="0"/>
              <a:t> de </a:t>
            </a:r>
            <a:r>
              <a:rPr lang="en-US" dirty="0" err="1" smtClean="0"/>
              <a:t>métadonnées</a:t>
            </a:r>
            <a:r>
              <a:rPr lang="en-US" dirty="0" smtClean="0"/>
              <a:t> </a:t>
            </a:r>
            <a:r>
              <a:rPr lang="en-US" dirty="0" err="1" smtClean="0"/>
              <a:t>peuvent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publics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restreints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certains</a:t>
            </a:r>
            <a:r>
              <a:rPr lang="en-US" dirty="0" smtClean="0"/>
              <a:t> </a:t>
            </a:r>
            <a:r>
              <a:rPr lang="en-US" dirty="0" err="1" smtClean="0"/>
              <a:t>groupes</a:t>
            </a:r>
            <a:r>
              <a:rPr lang="en-US" dirty="0" smtClean="0"/>
              <a:t> </a:t>
            </a:r>
            <a:r>
              <a:rPr lang="en-US" dirty="0" err="1" smtClean="0"/>
              <a:t>d’utilisateurs</a:t>
            </a:r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Pour </a:t>
            </a:r>
            <a:r>
              <a:rPr lang="en-US" dirty="0" err="1" smtClean="0"/>
              <a:t>visualiser</a:t>
            </a:r>
            <a:r>
              <a:rPr lang="en-US" dirty="0" smtClean="0"/>
              <a:t> et </a:t>
            </a:r>
            <a:r>
              <a:rPr lang="en-US" dirty="0" err="1" smtClean="0"/>
              <a:t>administrer</a:t>
            </a:r>
            <a:r>
              <a:rPr lang="en-US" dirty="0" smtClean="0"/>
              <a:t> les </a:t>
            </a:r>
            <a:r>
              <a:rPr lang="en-US" dirty="0" err="1" smtClean="0"/>
              <a:t>droits</a:t>
            </a:r>
            <a:r>
              <a:rPr lang="en-US" dirty="0" smtClean="0"/>
              <a:t> des </a:t>
            </a:r>
            <a:r>
              <a:rPr lang="en-US" dirty="0" err="1" smtClean="0"/>
              <a:t>utilisateurs</a:t>
            </a:r>
            <a:r>
              <a:rPr lang="en-US" dirty="0" smtClean="0"/>
              <a:t> et les </a:t>
            </a:r>
            <a:r>
              <a:rPr lang="en-US" dirty="0" err="1" smtClean="0"/>
              <a:t>catégories</a:t>
            </a:r>
            <a:r>
              <a:rPr lang="en-US" dirty="0" smtClean="0"/>
              <a:t>,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faut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logué</a:t>
            </a:r>
            <a:r>
              <a:rPr lang="en-US" dirty="0" smtClean="0"/>
              <a:t> en admin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Procédure</a:t>
            </a:r>
            <a:r>
              <a:rPr lang="en-US" dirty="0" smtClean="0"/>
              <a:t> 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 err="1" smtClean="0"/>
              <a:t>Sélectionner</a:t>
            </a:r>
            <a:r>
              <a:rPr lang="en-US" dirty="0" smtClean="0"/>
              <a:t> </a:t>
            </a:r>
            <a:r>
              <a:rPr lang="en-US" dirty="0" err="1" smtClean="0"/>
              <a:t>l’élément</a:t>
            </a:r>
            <a:r>
              <a:rPr lang="en-US" dirty="0" smtClean="0"/>
              <a:t> de </a:t>
            </a:r>
            <a:r>
              <a:rPr lang="en-US" dirty="0" err="1" smtClean="0"/>
              <a:t>métadonnée</a:t>
            </a:r>
            <a:endParaRPr lang="en-US" dirty="0" smtClean="0"/>
          </a:p>
          <a:p>
            <a:pPr marL="800100" lvl="1" indent="-342900">
              <a:buFont typeface="+mj-lt"/>
              <a:buAutoNum type="arabicParenR"/>
            </a:pP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“Actions </a:t>
            </a:r>
            <a:r>
              <a:rPr lang="en-US" dirty="0" err="1" smtClean="0"/>
              <a:t>sur</a:t>
            </a:r>
            <a:r>
              <a:rPr lang="en-US" dirty="0" smtClean="0"/>
              <a:t> la </a:t>
            </a:r>
            <a:r>
              <a:rPr lang="en-US" dirty="0" err="1" smtClean="0"/>
              <a:t>sélection</a:t>
            </a:r>
            <a:r>
              <a:rPr lang="en-US" dirty="0" smtClean="0"/>
              <a:t> &gt; </a:t>
            </a:r>
            <a:r>
              <a:rPr lang="en-US" dirty="0" err="1" smtClean="0"/>
              <a:t>Mettre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jour les </a:t>
            </a:r>
            <a:r>
              <a:rPr lang="en-US" dirty="0" err="1" smtClean="0"/>
              <a:t>privilèges</a:t>
            </a:r>
            <a:r>
              <a:rPr lang="en-US" dirty="0" smtClean="0"/>
              <a:t>”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 smtClean="0"/>
              <a:t>Assigner les </a:t>
            </a:r>
            <a:r>
              <a:rPr lang="en-US" dirty="0" err="1" smtClean="0"/>
              <a:t>privilèges</a:t>
            </a:r>
            <a:r>
              <a:rPr lang="en-US" dirty="0" smtClean="0"/>
              <a:t> aux </a:t>
            </a:r>
            <a:r>
              <a:rPr lang="en-US" dirty="0" err="1" smtClean="0"/>
              <a:t>différents</a:t>
            </a:r>
            <a:r>
              <a:rPr lang="en-US" dirty="0" smtClean="0"/>
              <a:t> </a:t>
            </a:r>
            <a:r>
              <a:rPr lang="en-US" dirty="0" err="1" smtClean="0"/>
              <a:t>groupes</a:t>
            </a:r>
            <a:r>
              <a:rPr lang="en-US" dirty="0" smtClean="0"/>
              <a:t> et </a:t>
            </a:r>
            <a:r>
              <a:rPr lang="en-US" dirty="0" err="1" smtClean="0"/>
              <a:t>valider</a:t>
            </a:r>
            <a:endParaRPr lang="en-US" dirty="0" smtClean="0"/>
          </a:p>
          <a:p>
            <a:pPr marL="800100" lvl="1" indent="-342900">
              <a:buFont typeface="+mj-lt"/>
              <a:buAutoNum type="arabicParenR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677" y="3039649"/>
            <a:ext cx="2377123" cy="592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00" y="4085508"/>
            <a:ext cx="2802700" cy="10901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052534" y="3716176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4634508" y="2728020"/>
            <a:ext cx="4339828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Quelle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est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 la situation </a:t>
            </a:r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réelle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?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" y="111760"/>
            <a:ext cx="4121498" cy="6175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1" grpId="0" autoUpdateAnimBg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574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dirty="0" smtClean="0"/>
              <a:t> : </a:t>
            </a:r>
            <a:r>
              <a:rPr lang="en-US" b="1" i="1" dirty="0" err="1" smtClean="0"/>
              <a:t>catégories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1" y="1277232"/>
            <a:ext cx="71583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GeoNetwork</a:t>
            </a:r>
            <a:r>
              <a:rPr lang="en-US" dirty="0" smtClean="0"/>
              <a:t> </a:t>
            </a:r>
            <a:r>
              <a:rPr lang="en-US" dirty="0" err="1" smtClean="0"/>
              <a:t>offre</a:t>
            </a:r>
            <a:r>
              <a:rPr lang="en-US" dirty="0" smtClean="0"/>
              <a:t> la </a:t>
            </a:r>
            <a:r>
              <a:rPr lang="en-US" dirty="0" err="1" smtClean="0"/>
              <a:t>possibilité</a:t>
            </a:r>
            <a:r>
              <a:rPr lang="en-US" dirty="0" smtClean="0"/>
              <a:t> </a:t>
            </a:r>
            <a:r>
              <a:rPr lang="en-US" dirty="0" err="1" smtClean="0"/>
              <a:t>soit</a:t>
            </a:r>
            <a:r>
              <a:rPr lang="en-US" dirty="0" smtClean="0"/>
              <a:t> </a:t>
            </a:r>
            <a:r>
              <a:rPr lang="en-US" dirty="0" err="1" smtClean="0"/>
              <a:t>d’assigner</a:t>
            </a:r>
            <a:r>
              <a:rPr lang="en-US" dirty="0" smtClean="0"/>
              <a:t> des </a:t>
            </a:r>
            <a:r>
              <a:rPr lang="en-US" dirty="0" err="1" smtClean="0"/>
              <a:t>catégories</a:t>
            </a:r>
            <a:r>
              <a:rPr lang="en-US" dirty="0" smtClean="0"/>
              <a:t> </a:t>
            </a:r>
            <a:r>
              <a:rPr lang="en-US" dirty="0" err="1" smtClean="0"/>
              <a:t>existantes</a:t>
            </a:r>
            <a:r>
              <a:rPr lang="en-US" dirty="0" smtClean="0"/>
              <a:t> aux </a:t>
            </a:r>
            <a:r>
              <a:rPr lang="en-US" dirty="0" err="1" smtClean="0"/>
              <a:t>éléments</a:t>
            </a:r>
            <a:r>
              <a:rPr lang="en-US" dirty="0" smtClean="0"/>
              <a:t> de </a:t>
            </a:r>
            <a:r>
              <a:rPr lang="en-US" dirty="0" err="1" smtClean="0"/>
              <a:t>métadonnées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de </a:t>
            </a:r>
            <a:r>
              <a:rPr lang="en-US" dirty="0" err="1" smtClean="0"/>
              <a:t>créer</a:t>
            </a:r>
            <a:r>
              <a:rPr lang="en-US" dirty="0" smtClean="0"/>
              <a:t> de </a:t>
            </a:r>
            <a:r>
              <a:rPr lang="en-US" dirty="0" err="1" smtClean="0"/>
              <a:t>nouvelles</a:t>
            </a:r>
            <a:r>
              <a:rPr lang="en-US" dirty="0" smtClean="0"/>
              <a:t> </a:t>
            </a:r>
            <a:r>
              <a:rPr lang="en-US" dirty="0" err="1" smtClean="0"/>
              <a:t>catégories</a:t>
            </a:r>
            <a:r>
              <a:rPr lang="en-US" dirty="0" smtClean="0"/>
              <a:t> (ex: </a:t>
            </a:r>
            <a:r>
              <a:rPr lang="en-US" dirty="0" err="1" smtClean="0"/>
              <a:t>catégories</a:t>
            </a:r>
            <a:r>
              <a:rPr lang="en-US" dirty="0" smtClean="0"/>
              <a:t> INSPIRE)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</a:t>
            </a:r>
            <a:r>
              <a:rPr lang="en-US" dirty="0" err="1" smtClean="0"/>
              <a:t>l’onglet</a:t>
            </a:r>
            <a:r>
              <a:rPr lang="en-US" dirty="0" smtClean="0"/>
              <a:t> Administration, </a:t>
            </a:r>
            <a:r>
              <a:rPr lang="en-US" dirty="0" err="1" smtClean="0"/>
              <a:t>choisir</a:t>
            </a:r>
            <a:r>
              <a:rPr lang="en-US" dirty="0" smtClean="0"/>
              <a:t> “</a:t>
            </a:r>
            <a:r>
              <a:rPr lang="en-US" dirty="0" err="1" smtClean="0"/>
              <a:t>Gestion</a:t>
            </a:r>
            <a:r>
              <a:rPr lang="en-US" dirty="0" smtClean="0"/>
              <a:t> des </a:t>
            </a:r>
            <a:r>
              <a:rPr lang="en-US" dirty="0" err="1" smtClean="0"/>
              <a:t>catégories</a:t>
            </a:r>
            <a:r>
              <a:rPr lang="en-US" dirty="0" smtClean="0"/>
              <a:t>” &gt; </a:t>
            </a:r>
            <a:r>
              <a:rPr lang="en-US" dirty="0" err="1" smtClean="0"/>
              <a:t>Ajouter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catégorie</a:t>
            </a:r>
            <a:r>
              <a:rPr lang="en-US" dirty="0" smtClean="0"/>
              <a:t>” 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512" y="3676555"/>
            <a:ext cx="3920878" cy="19393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6531" y="3031559"/>
            <a:ext cx="4050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/>
              <a:t> “Actions </a:t>
            </a:r>
            <a:r>
              <a:rPr lang="en-US" dirty="0" err="1"/>
              <a:t>sur</a:t>
            </a:r>
            <a:r>
              <a:rPr lang="en-US" dirty="0"/>
              <a:t> la </a:t>
            </a:r>
            <a:r>
              <a:rPr lang="en-US" dirty="0" err="1"/>
              <a:t>sélection</a:t>
            </a:r>
            <a:r>
              <a:rPr lang="en-US" dirty="0"/>
              <a:t> &gt; </a:t>
            </a:r>
            <a:r>
              <a:rPr lang="en-US" dirty="0" err="1"/>
              <a:t>Mettre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jour les </a:t>
            </a:r>
            <a:r>
              <a:rPr lang="en-US" dirty="0" err="1" smtClean="0"/>
              <a:t>catégories</a:t>
            </a:r>
            <a:r>
              <a:rPr lang="en-US" dirty="0" smtClean="0"/>
              <a:t>”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pouvez</a:t>
            </a:r>
            <a:r>
              <a:rPr lang="en-US" dirty="0" smtClean="0"/>
              <a:t> </a:t>
            </a:r>
            <a:r>
              <a:rPr lang="en-US" dirty="0" err="1" smtClean="0"/>
              <a:t>alors</a:t>
            </a:r>
            <a:r>
              <a:rPr lang="en-US" dirty="0" smtClean="0"/>
              <a:t> assigner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catégorie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un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plusieurs</a:t>
            </a:r>
            <a:r>
              <a:rPr lang="en-US" dirty="0" smtClean="0"/>
              <a:t> </a:t>
            </a:r>
            <a:r>
              <a:rPr lang="en-US" dirty="0" err="1" smtClean="0"/>
              <a:t>éléments</a:t>
            </a:r>
            <a:r>
              <a:rPr lang="en-US" dirty="0" smtClean="0"/>
              <a:t> de </a:t>
            </a:r>
            <a:r>
              <a:rPr lang="en-US" dirty="0" err="1" smtClean="0"/>
              <a:t>métadonnées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108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dirty="0" smtClean="0"/>
              <a:t>: </a:t>
            </a:r>
            <a:r>
              <a:rPr lang="en-US" b="1" i="1" dirty="0" err="1" smtClean="0"/>
              <a:t>recherche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métadonnées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678313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La </a:t>
            </a:r>
            <a:r>
              <a:rPr lang="en-US" b="1" dirty="0" err="1" smtClean="0"/>
              <a:t>recherche</a:t>
            </a:r>
            <a:r>
              <a:rPr lang="en-US" b="1" dirty="0" smtClean="0"/>
              <a:t> simple </a:t>
            </a:r>
            <a:r>
              <a:rPr lang="en-US" dirty="0" err="1" smtClean="0"/>
              <a:t>permet</a:t>
            </a:r>
            <a:r>
              <a:rPr lang="en-US" dirty="0" smtClean="0"/>
              <a:t> de </a:t>
            </a:r>
            <a:r>
              <a:rPr lang="en-US" dirty="0" err="1" smtClean="0"/>
              <a:t>rechercher</a:t>
            </a:r>
            <a:r>
              <a:rPr lang="en-US" dirty="0" smtClean="0"/>
              <a:t> des occurrences de </a:t>
            </a:r>
            <a:r>
              <a:rPr lang="en-US" dirty="0" err="1" smtClean="0"/>
              <a:t>texte</a:t>
            </a:r>
            <a:r>
              <a:rPr lang="en-US" dirty="0" smtClean="0"/>
              <a:t>, des mots-</a:t>
            </a:r>
            <a:r>
              <a:rPr lang="en-US" dirty="0" err="1" smtClean="0"/>
              <a:t>clé</a:t>
            </a:r>
            <a:r>
              <a:rPr lang="en-US" dirty="0" smtClean="0"/>
              <a:t>, des </a:t>
            </a:r>
            <a:r>
              <a:rPr lang="en-US" dirty="0" err="1" smtClean="0"/>
              <a:t>localisations</a:t>
            </a:r>
            <a:r>
              <a:rPr lang="en-US" dirty="0" smtClean="0"/>
              <a:t> </a:t>
            </a:r>
            <a:r>
              <a:rPr lang="en-US" dirty="0" err="1" smtClean="0"/>
              <a:t>géographiques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La </a:t>
            </a:r>
            <a:r>
              <a:rPr lang="en-US" b="1" dirty="0" err="1" smtClean="0"/>
              <a:t>recherche</a:t>
            </a:r>
            <a:r>
              <a:rPr lang="en-US" b="1" dirty="0" smtClean="0"/>
              <a:t> </a:t>
            </a:r>
            <a:r>
              <a:rPr lang="en-US" b="1" dirty="0" err="1" smtClean="0"/>
              <a:t>géographique</a:t>
            </a:r>
            <a:r>
              <a:rPr lang="en-US" b="1" dirty="0" smtClean="0"/>
              <a:t> </a:t>
            </a:r>
            <a:r>
              <a:rPr lang="en-US" dirty="0" err="1" smtClean="0"/>
              <a:t>permet</a:t>
            </a:r>
            <a:r>
              <a:rPr lang="en-US" dirty="0" smtClean="0"/>
              <a:t> de </a:t>
            </a:r>
            <a:r>
              <a:rPr lang="en-US" dirty="0" err="1" smtClean="0"/>
              <a:t>sélectionner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région</a:t>
            </a:r>
            <a:r>
              <a:rPr lang="en-US" dirty="0" smtClean="0"/>
              <a:t> </a:t>
            </a:r>
            <a:r>
              <a:rPr lang="en-US" dirty="0" err="1" smtClean="0"/>
              <a:t>spécifique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de limiter la </a:t>
            </a:r>
            <a:r>
              <a:rPr lang="en-US" dirty="0" err="1" smtClean="0"/>
              <a:t>recherche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partir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liste</a:t>
            </a:r>
            <a:r>
              <a:rPr lang="en-US" dirty="0" smtClean="0"/>
              <a:t> </a:t>
            </a:r>
            <a:r>
              <a:rPr lang="en-US" dirty="0" err="1" smtClean="0"/>
              <a:t>prédéfinie</a:t>
            </a:r>
            <a:r>
              <a:rPr lang="en-US" dirty="0" smtClean="0"/>
              <a:t> 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par rectangle </a:t>
            </a:r>
            <a:r>
              <a:rPr lang="en-US" dirty="0" err="1" smtClean="0"/>
              <a:t>englobant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pouvez</a:t>
            </a:r>
            <a:r>
              <a:rPr lang="en-US" dirty="0" smtClean="0"/>
              <a:t> </a:t>
            </a:r>
            <a:r>
              <a:rPr lang="en-US" dirty="0" err="1" smtClean="0"/>
              <a:t>également</a:t>
            </a:r>
            <a:r>
              <a:rPr lang="en-US" dirty="0" smtClean="0"/>
              <a:t> </a:t>
            </a:r>
            <a:r>
              <a:rPr lang="en-US" dirty="0" err="1" smtClean="0"/>
              <a:t>effectuer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recherche</a:t>
            </a:r>
            <a:r>
              <a:rPr lang="en-US" dirty="0" smtClean="0"/>
              <a:t> par </a:t>
            </a:r>
            <a:r>
              <a:rPr lang="en-US" b="1" dirty="0" err="1" smtClean="0"/>
              <a:t>catégories</a:t>
            </a:r>
            <a:endParaRPr lang="en-US" b="1" dirty="0" smtClean="0"/>
          </a:p>
          <a:p>
            <a:pPr marL="0" lvl="1">
              <a:buFont typeface="Arial"/>
              <a:buChar char="•"/>
            </a:pPr>
            <a:endParaRPr lang="en-US" b="1" dirty="0" smtClean="0"/>
          </a:p>
          <a:p>
            <a:pPr marL="0" lvl="1">
              <a:buFont typeface="Arial"/>
              <a:buChar char="•"/>
            </a:pPr>
            <a:r>
              <a:rPr lang="en-US" b="1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recherche</a:t>
            </a:r>
            <a:r>
              <a:rPr lang="en-US" dirty="0" smtClean="0"/>
              <a:t> </a:t>
            </a:r>
            <a:r>
              <a:rPr lang="en-US" b="1" dirty="0" err="1" smtClean="0"/>
              <a:t>avancée</a:t>
            </a:r>
            <a:r>
              <a:rPr lang="en-US" b="1" dirty="0" smtClean="0"/>
              <a:t> </a:t>
            </a:r>
            <a:r>
              <a:rPr lang="en-US" dirty="0" smtClean="0"/>
              <a:t>(Quoi ? </a:t>
            </a:r>
            <a:r>
              <a:rPr lang="en-US" dirty="0" err="1" smtClean="0"/>
              <a:t>Où</a:t>
            </a:r>
            <a:r>
              <a:rPr lang="en-US" dirty="0" smtClean="0"/>
              <a:t> ? </a:t>
            </a:r>
            <a:r>
              <a:rPr lang="en-US" dirty="0" err="1" smtClean="0"/>
              <a:t>Quand</a:t>
            </a:r>
            <a:r>
              <a:rPr lang="en-US" dirty="0" smtClean="0"/>
              <a:t> ? </a:t>
            </a:r>
            <a:r>
              <a:rPr lang="en-US" dirty="0" err="1" smtClean="0"/>
              <a:t>Recherche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INSPIRE …)  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743" y="1138316"/>
            <a:ext cx="1483912" cy="11901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487" y="2504130"/>
            <a:ext cx="927100" cy="1358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325" y="2563601"/>
            <a:ext cx="996950" cy="810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427" y="4477894"/>
            <a:ext cx="1068471" cy="171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Comment documenter et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rechercher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378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GeoNetwork</a:t>
            </a:r>
            <a:r>
              <a:rPr lang="en-US" b="1" i="1" dirty="0" smtClean="0"/>
              <a:t>: </a:t>
            </a:r>
            <a:r>
              <a:rPr lang="en-US" b="1" i="1" dirty="0" err="1" smtClean="0"/>
              <a:t>visualisation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métadonnées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563817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Le </a:t>
            </a:r>
            <a:r>
              <a:rPr lang="en-US" dirty="0" err="1" smtClean="0"/>
              <a:t>résultat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recherche</a:t>
            </a:r>
            <a:r>
              <a:rPr lang="en-US" dirty="0" smtClean="0"/>
              <a:t> </a:t>
            </a:r>
            <a:r>
              <a:rPr lang="en-US" dirty="0" err="1" smtClean="0"/>
              <a:t>renvoit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liste</a:t>
            </a:r>
            <a:r>
              <a:rPr lang="en-US" dirty="0" smtClean="0"/>
              <a:t> </a:t>
            </a:r>
            <a:r>
              <a:rPr lang="en-US" dirty="0" err="1" smtClean="0"/>
              <a:t>d’éléments</a:t>
            </a:r>
            <a:r>
              <a:rPr lang="en-US" dirty="0" smtClean="0"/>
              <a:t> de </a:t>
            </a:r>
            <a:r>
              <a:rPr lang="en-US" dirty="0" err="1" smtClean="0"/>
              <a:t>métadonnées</a:t>
            </a:r>
            <a:r>
              <a:rPr lang="en-US" dirty="0" smtClean="0"/>
              <a:t> qui </a:t>
            </a:r>
            <a:r>
              <a:rPr lang="en-US" dirty="0" err="1" smtClean="0"/>
              <a:t>répondent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</a:t>
            </a:r>
            <a:r>
              <a:rPr lang="en-US" dirty="0" err="1" smtClean="0"/>
              <a:t>requête</a:t>
            </a:r>
            <a:r>
              <a:rPr lang="en-US" dirty="0" smtClean="0"/>
              <a:t>. Pour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enregistrement</a:t>
            </a:r>
            <a:r>
              <a:rPr lang="en-US" dirty="0" smtClean="0"/>
              <a:t>, la page de </a:t>
            </a:r>
            <a:r>
              <a:rPr lang="en-US" dirty="0" err="1" smtClean="0"/>
              <a:t>résultats</a:t>
            </a:r>
            <a:r>
              <a:rPr lang="en-US" dirty="0" smtClean="0"/>
              <a:t> </a:t>
            </a:r>
            <a:r>
              <a:rPr lang="en-US" dirty="0" err="1" smtClean="0"/>
              <a:t>affiche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r>
              <a:rPr lang="en-US" dirty="0" smtClean="0"/>
              <a:t>, un résumé et les mots-</a:t>
            </a:r>
            <a:r>
              <a:rPr lang="en-US" dirty="0" err="1" smtClean="0"/>
              <a:t>clé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En </a:t>
            </a:r>
            <a:r>
              <a:rPr lang="en-US" dirty="0" err="1" smtClean="0"/>
              <a:t>déroulant</a:t>
            </a:r>
            <a:r>
              <a:rPr lang="en-US" dirty="0" smtClean="0"/>
              <a:t> un </a:t>
            </a:r>
            <a:r>
              <a:rPr lang="en-US" dirty="0" err="1" smtClean="0"/>
              <a:t>élément</a:t>
            </a:r>
            <a:r>
              <a:rPr lang="en-US" dirty="0" smtClean="0"/>
              <a:t> de </a:t>
            </a:r>
            <a:r>
              <a:rPr lang="en-US" dirty="0" err="1" smtClean="0"/>
              <a:t>métadonnées</a:t>
            </a:r>
            <a:r>
              <a:rPr lang="en-US" dirty="0" smtClean="0"/>
              <a:t>, </a:t>
            </a:r>
            <a:r>
              <a:rPr lang="en-US" dirty="0" err="1" smtClean="0"/>
              <a:t>une</a:t>
            </a:r>
            <a:r>
              <a:rPr lang="en-US" dirty="0" smtClean="0"/>
              <a:t> description </a:t>
            </a:r>
            <a:r>
              <a:rPr lang="en-US" dirty="0" err="1" smtClean="0"/>
              <a:t>complète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disponible</a:t>
            </a:r>
            <a:r>
              <a:rPr lang="en-US" dirty="0" smtClean="0"/>
              <a:t> </a:t>
            </a:r>
            <a:r>
              <a:rPr lang="en-US" dirty="0" err="1" smtClean="0"/>
              <a:t>ainsi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possibilité</a:t>
            </a:r>
            <a:r>
              <a:rPr lang="en-US" dirty="0" smtClean="0"/>
              <a:t>  de </a:t>
            </a:r>
            <a:r>
              <a:rPr lang="en-US" dirty="0" err="1" smtClean="0"/>
              <a:t>télécharger</a:t>
            </a:r>
            <a:r>
              <a:rPr lang="en-US" dirty="0" smtClean="0"/>
              <a:t> la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suivant</a:t>
            </a:r>
            <a:r>
              <a:rPr lang="en-US" dirty="0" smtClean="0"/>
              <a:t> les </a:t>
            </a:r>
            <a:r>
              <a:rPr lang="en-US" dirty="0" err="1" smtClean="0"/>
              <a:t>privilèges</a:t>
            </a:r>
            <a:endParaRPr lang="en-US" dirty="0" smtClean="0"/>
          </a:p>
          <a:p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454" y="907900"/>
            <a:ext cx="2506546" cy="1838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454" y="2905809"/>
            <a:ext cx="2524727" cy="14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Comment </a:t>
            </a:r>
            <a:r>
              <a:rPr lang="en-US" sz="2600" b="1" dirty="0" err="1" smtClean="0"/>
              <a:t>traiter</a:t>
            </a:r>
            <a:r>
              <a:rPr lang="en-US" sz="2600" b="1" dirty="0" smtClean="0"/>
              <a:t> des </a:t>
            </a:r>
            <a:r>
              <a:rPr lang="en-US" sz="2600" b="1" dirty="0" err="1" smtClean="0"/>
              <a:t>données</a:t>
            </a:r>
            <a:r>
              <a:rPr lang="en-US" sz="2600" b="1" dirty="0" smtClean="0"/>
              <a:t> ?</a:t>
            </a:r>
            <a:endParaRPr lang="en-US" sz="2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08" y="1630134"/>
            <a:ext cx="4823983" cy="3571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3200" y="1970061"/>
            <a:ext cx="2133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Mots </a:t>
            </a:r>
            <a:r>
              <a:rPr lang="en-US" b="1" u="sng" dirty="0" err="1"/>
              <a:t>clé</a:t>
            </a:r>
            <a:r>
              <a:rPr lang="en-US" b="1" u="sng" dirty="0"/>
              <a:t>:</a:t>
            </a:r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environnementales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Géotraitement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Script Python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PyWPS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Web Processing Service (WPS)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OpenGIS</a:t>
            </a:r>
            <a:r>
              <a:rPr lang="en-US" dirty="0" smtClean="0"/>
              <a:t>® Web Processing Service (WPS) Interface Standard :</a:t>
            </a:r>
          </a:p>
          <a:p>
            <a:r>
              <a:rPr lang="en-US" dirty="0" smtClean="0"/>
              <a:t>   ensemble de </a:t>
            </a:r>
            <a:r>
              <a:rPr lang="en-US" dirty="0" err="1" smtClean="0"/>
              <a:t>règles</a:t>
            </a:r>
            <a:r>
              <a:rPr lang="en-US" dirty="0" smtClean="0"/>
              <a:t> </a:t>
            </a:r>
            <a:r>
              <a:rPr lang="en-US" dirty="0" err="1" smtClean="0"/>
              <a:t>permettant</a:t>
            </a:r>
            <a:r>
              <a:rPr lang="en-US" dirty="0" smtClean="0"/>
              <a:t> de </a:t>
            </a:r>
            <a:r>
              <a:rPr lang="en-US" dirty="0" err="1" smtClean="0"/>
              <a:t>standardiser</a:t>
            </a:r>
            <a:r>
              <a:rPr lang="en-US" dirty="0" smtClean="0"/>
              <a:t> les entrées et sorties (</a:t>
            </a:r>
            <a:r>
              <a:rPr lang="en-US" dirty="0" err="1" smtClean="0"/>
              <a:t>requêtes</a:t>
            </a:r>
            <a:r>
              <a:rPr lang="en-US" dirty="0" smtClean="0"/>
              <a:t> et </a:t>
            </a:r>
            <a:r>
              <a:rPr lang="en-US" dirty="0" err="1" smtClean="0"/>
              <a:t>réponses</a:t>
            </a:r>
            <a:r>
              <a:rPr lang="en-US" dirty="0" smtClean="0"/>
              <a:t>) des services de </a:t>
            </a:r>
            <a:r>
              <a:rPr lang="en-US" dirty="0" err="1" smtClean="0"/>
              <a:t>traitement</a:t>
            </a:r>
            <a:r>
              <a:rPr lang="en-US" dirty="0" smtClean="0"/>
              <a:t> de la </a:t>
            </a:r>
            <a:r>
              <a:rPr lang="en-US" dirty="0" err="1" smtClean="0"/>
              <a:t>donnée</a:t>
            </a:r>
            <a:r>
              <a:rPr lang="en-US" dirty="0" smtClean="0"/>
              <a:t> </a:t>
            </a:r>
            <a:r>
              <a:rPr lang="en-US" dirty="0" err="1" smtClean="0"/>
              <a:t>spatiale</a:t>
            </a:r>
            <a:r>
              <a:rPr lang="en-US" dirty="0" smtClean="0"/>
              <a:t> (ex: superposition de </a:t>
            </a:r>
            <a:r>
              <a:rPr lang="en-US" dirty="0" err="1" smtClean="0"/>
              <a:t>polygones</a:t>
            </a:r>
            <a:r>
              <a:rPr lang="en-US" dirty="0" smtClean="0"/>
              <a:t>, buffer etc.)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Python: </a:t>
            </a:r>
            <a:r>
              <a:rPr lang="en-US" dirty="0" err="1" smtClean="0"/>
              <a:t>langage</a:t>
            </a:r>
            <a:r>
              <a:rPr lang="en-US" dirty="0" smtClean="0"/>
              <a:t> de </a:t>
            </a:r>
            <a:r>
              <a:rPr lang="en-US" dirty="0" err="1" smtClean="0"/>
              <a:t>programmation</a:t>
            </a:r>
            <a:r>
              <a:rPr lang="en-US" dirty="0" smtClean="0"/>
              <a:t> </a:t>
            </a:r>
            <a:r>
              <a:rPr lang="en-US" dirty="0" err="1" smtClean="0"/>
              <a:t>libre</a:t>
            </a:r>
            <a:r>
              <a:rPr lang="en-US" dirty="0" smtClean="0"/>
              <a:t> qui </a:t>
            </a:r>
            <a:r>
              <a:rPr lang="en-US" dirty="0" err="1" smtClean="0"/>
              <a:t>inclut</a:t>
            </a:r>
            <a:r>
              <a:rPr lang="en-US" dirty="0" smtClean="0"/>
              <a:t> des </a:t>
            </a:r>
            <a:r>
              <a:rPr lang="en-US" dirty="0" err="1" smtClean="0"/>
              <a:t>dizaines</a:t>
            </a:r>
            <a:r>
              <a:rPr lang="en-US" dirty="0" smtClean="0"/>
              <a:t> de </a:t>
            </a:r>
            <a:r>
              <a:rPr lang="en-US" dirty="0" err="1" smtClean="0"/>
              <a:t>fonctions</a:t>
            </a:r>
            <a:r>
              <a:rPr lang="en-US" dirty="0" smtClean="0"/>
              <a:t> pour </a:t>
            </a:r>
            <a:r>
              <a:rPr lang="en-US" dirty="0" err="1" smtClean="0"/>
              <a:t>gérer</a:t>
            </a:r>
            <a:r>
              <a:rPr lang="en-US" dirty="0" smtClean="0"/>
              <a:t> et </a:t>
            </a:r>
            <a:r>
              <a:rPr lang="en-US" dirty="0" err="1" smtClean="0"/>
              <a:t>analyser</a:t>
            </a:r>
            <a:r>
              <a:rPr lang="en-US" dirty="0" smtClean="0"/>
              <a:t> la </a:t>
            </a:r>
            <a:r>
              <a:rPr lang="en-US" dirty="0" err="1" smtClean="0"/>
              <a:t>donnée</a:t>
            </a:r>
            <a:r>
              <a:rPr lang="en-US" dirty="0" smtClean="0"/>
              <a:t> </a:t>
            </a:r>
            <a:r>
              <a:rPr lang="en-US" dirty="0" err="1" smtClean="0"/>
              <a:t>spatiale</a:t>
            </a:r>
            <a:r>
              <a:rPr lang="en-US" dirty="0" smtClean="0"/>
              <a:t> (</a:t>
            </a:r>
            <a:r>
              <a:rPr lang="en-US" dirty="0" err="1" smtClean="0"/>
              <a:t>vecteur</a:t>
            </a:r>
            <a:r>
              <a:rPr lang="en-US" dirty="0" smtClean="0"/>
              <a:t>, raster)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Python Web Processing Service (</a:t>
            </a:r>
            <a:r>
              <a:rPr lang="en-US" dirty="0" err="1" smtClean="0"/>
              <a:t>PyWPS</a:t>
            </a:r>
            <a:r>
              <a:rPr lang="en-US" dirty="0" smtClean="0"/>
              <a:t>): </a:t>
            </a:r>
            <a:r>
              <a:rPr lang="en-US" dirty="0" err="1" smtClean="0"/>
              <a:t>implémentation</a:t>
            </a:r>
            <a:r>
              <a:rPr lang="en-US" dirty="0" smtClean="0"/>
              <a:t> du standard WPS </a:t>
            </a:r>
            <a:r>
              <a:rPr lang="en-US" dirty="0"/>
              <a:t>(</a:t>
            </a:r>
            <a:r>
              <a:rPr lang="en-US" dirty="0" smtClean="0"/>
              <a:t>Open </a:t>
            </a:r>
            <a:r>
              <a:rPr lang="en-US" dirty="0" err="1" smtClean="0"/>
              <a:t>GeoSpatial</a:t>
            </a:r>
            <a:r>
              <a:rPr lang="en-US" dirty="0" smtClean="0"/>
              <a:t> Consortium). </a:t>
            </a:r>
            <a:r>
              <a:rPr lang="en-US" dirty="0" err="1" smtClean="0"/>
              <a:t>PyWPS</a:t>
            </a:r>
            <a:r>
              <a:rPr lang="en-US" dirty="0" smtClean="0"/>
              <a:t> </a:t>
            </a:r>
            <a:r>
              <a:rPr lang="en-US" dirty="0" err="1" smtClean="0"/>
              <a:t>supporte</a:t>
            </a:r>
            <a:r>
              <a:rPr lang="en-US" dirty="0" smtClean="0"/>
              <a:t> GRASS GIS de </a:t>
            </a:r>
            <a:r>
              <a:rPr lang="en-US" dirty="0" err="1" smtClean="0"/>
              <a:t>manière</a:t>
            </a:r>
            <a:r>
              <a:rPr lang="en-US" dirty="0" smtClean="0"/>
              <a:t> native.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Quantum GIS (QGIS): application </a:t>
            </a:r>
            <a:r>
              <a:rPr lang="en-US" dirty="0" err="1" smtClean="0"/>
              <a:t>bureautique</a:t>
            </a:r>
            <a:r>
              <a:rPr lang="en-US" dirty="0" smtClean="0"/>
              <a:t> </a:t>
            </a:r>
            <a:r>
              <a:rPr lang="en-US" dirty="0" err="1" smtClean="0"/>
              <a:t>libre</a:t>
            </a:r>
            <a:r>
              <a:rPr lang="en-US" dirty="0" smtClean="0"/>
              <a:t> et cross-platform qui </a:t>
            </a:r>
            <a:r>
              <a:rPr lang="en-US" dirty="0" err="1" smtClean="0"/>
              <a:t>fournit</a:t>
            </a:r>
            <a:r>
              <a:rPr lang="en-US" dirty="0" smtClean="0"/>
              <a:t> des </a:t>
            </a:r>
            <a:r>
              <a:rPr lang="en-US" dirty="0" err="1" smtClean="0"/>
              <a:t>fonctionnalités</a:t>
            </a:r>
            <a:r>
              <a:rPr lang="en-US" dirty="0" smtClean="0"/>
              <a:t> de </a:t>
            </a:r>
            <a:r>
              <a:rPr lang="en-US" dirty="0" err="1" smtClean="0"/>
              <a:t>visualisation</a:t>
            </a:r>
            <a:r>
              <a:rPr lang="en-US" dirty="0" smtClean="0"/>
              <a:t>, </a:t>
            </a:r>
            <a:r>
              <a:rPr lang="en-US" dirty="0" err="1" smtClean="0"/>
              <a:t>d’édition</a:t>
            </a:r>
            <a:r>
              <a:rPr lang="en-US" dirty="0" smtClean="0"/>
              <a:t> et </a:t>
            </a:r>
            <a:r>
              <a:rPr lang="en-US" dirty="0" err="1" smtClean="0"/>
              <a:t>d’analyse</a:t>
            </a:r>
            <a:r>
              <a:rPr lang="en-US" dirty="0" smtClean="0"/>
              <a:t> de la </a:t>
            </a:r>
            <a:r>
              <a:rPr lang="en-US" dirty="0" err="1" smtClean="0"/>
              <a:t>donnée</a:t>
            </a:r>
            <a:r>
              <a:rPr lang="en-US" dirty="0" smtClean="0"/>
              <a:t>. </a:t>
            </a:r>
            <a:r>
              <a:rPr lang="en-US" dirty="0" err="1" smtClean="0"/>
              <a:t>Vient</a:t>
            </a:r>
            <a:r>
              <a:rPr lang="en-US" dirty="0" smtClean="0"/>
              <a:t> avec un certain </a:t>
            </a:r>
            <a:r>
              <a:rPr lang="en-US" dirty="0" err="1" smtClean="0"/>
              <a:t>nombre</a:t>
            </a:r>
            <a:r>
              <a:rPr lang="en-US" dirty="0" smtClean="0"/>
              <a:t> </a:t>
            </a:r>
            <a:r>
              <a:rPr lang="en-US" dirty="0" err="1" smtClean="0"/>
              <a:t>d’extensions</a:t>
            </a:r>
            <a:r>
              <a:rPr lang="en-US" dirty="0" smtClean="0"/>
              <a:t>, en </a:t>
            </a:r>
            <a:r>
              <a:rPr lang="en-US" dirty="0" err="1" smtClean="0"/>
              <a:t>particulier</a:t>
            </a:r>
            <a:r>
              <a:rPr lang="en-US" dirty="0" smtClean="0"/>
              <a:t> un client WPS client pour </a:t>
            </a:r>
            <a:r>
              <a:rPr lang="en-US" dirty="0" err="1" smtClean="0"/>
              <a:t>consommer</a:t>
            </a:r>
            <a:r>
              <a:rPr lang="en-US" dirty="0" smtClean="0"/>
              <a:t> des services de </a:t>
            </a:r>
            <a:r>
              <a:rPr lang="en-US" dirty="0" err="1" smtClean="0"/>
              <a:t>géotraitement</a:t>
            </a:r>
            <a:endParaRPr lang="en-US" dirty="0" smtClean="0"/>
          </a:p>
          <a:p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traiter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893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Notions </a:t>
            </a:r>
            <a:r>
              <a:rPr lang="en-US" b="1" i="1" dirty="0" err="1" smtClean="0"/>
              <a:t>sur</a:t>
            </a:r>
            <a:r>
              <a:rPr lang="en-US" b="1" i="1" dirty="0" smtClean="0"/>
              <a:t> les services WPS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traiter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403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Services WPS : </a:t>
            </a:r>
            <a:r>
              <a:rPr lang="en-US" b="1" i="1" dirty="0" err="1" smtClean="0"/>
              <a:t>exercice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On propose </a:t>
            </a:r>
            <a:r>
              <a:rPr lang="en-US" dirty="0" err="1" smtClean="0"/>
              <a:t>d’utiliser</a:t>
            </a:r>
            <a:r>
              <a:rPr lang="en-US" dirty="0" smtClean="0"/>
              <a:t> un </a:t>
            </a:r>
            <a:r>
              <a:rPr lang="en-US" dirty="0" err="1" smtClean="0"/>
              <a:t>fichier</a:t>
            </a:r>
            <a:r>
              <a:rPr lang="en-US" dirty="0" smtClean="0"/>
              <a:t> .</a:t>
            </a:r>
            <a:r>
              <a:rPr lang="en-US" dirty="0" err="1" smtClean="0"/>
              <a:t>gml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GML </a:t>
            </a:r>
            <a:r>
              <a:rPr lang="en-US" dirty="0" err="1" smtClean="0"/>
              <a:t>permet</a:t>
            </a:r>
            <a:r>
              <a:rPr lang="en-US" dirty="0" smtClean="0"/>
              <a:t> de </a:t>
            </a:r>
            <a:r>
              <a:rPr lang="en-US" dirty="0" err="1" smtClean="0"/>
              <a:t>décrire</a:t>
            </a:r>
            <a:r>
              <a:rPr lang="en-US" dirty="0" smtClean="0"/>
              <a:t> les </a:t>
            </a:r>
            <a:r>
              <a:rPr lang="en-US" dirty="0" err="1" smtClean="0"/>
              <a:t>entités</a:t>
            </a:r>
            <a:r>
              <a:rPr lang="en-US" dirty="0" smtClean="0"/>
              <a:t> </a:t>
            </a:r>
            <a:r>
              <a:rPr lang="en-US" dirty="0" err="1" smtClean="0"/>
              <a:t>géographiques</a:t>
            </a:r>
            <a:r>
              <a:rPr lang="en-US" dirty="0" smtClean="0"/>
              <a:t> en XML (</a:t>
            </a:r>
            <a:r>
              <a:rPr lang="en-US" dirty="0" err="1" smtClean="0"/>
              <a:t>eXtensible</a:t>
            </a:r>
            <a:r>
              <a:rPr lang="en-US" dirty="0" smtClean="0"/>
              <a:t> Markup Language). Tout </a:t>
            </a:r>
            <a:r>
              <a:rPr lang="en-US" dirty="0" err="1" smtClean="0"/>
              <a:t>d’abord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faut</a:t>
            </a:r>
            <a:r>
              <a:rPr lang="en-US" dirty="0" smtClean="0"/>
              <a:t> </a:t>
            </a:r>
            <a:r>
              <a:rPr lang="en-US" dirty="0" err="1" smtClean="0"/>
              <a:t>visualiser</a:t>
            </a:r>
            <a:r>
              <a:rPr lang="en-US" dirty="0" smtClean="0"/>
              <a:t> le </a:t>
            </a:r>
            <a:r>
              <a:rPr lang="en-US" dirty="0" err="1" smtClean="0"/>
              <a:t>fichier</a:t>
            </a:r>
            <a:r>
              <a:rPr lang="en-US" dirty="0"/>
              <a:t> </a:t>
            </a:r>
            <a:r>
              <a:rPr lang="en-US" dirty="0" smtClean="0"/>
              <a:t>.</a:t>
            </a:r>
            <a:r>
              <a:rPr lang="en-US" dirty="0" err="1" smtClean="0"/>
              <a:t>gml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QGIS.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Procédure</a:t>
            </a:r>
            <a:r>
              <a:rPr lang="en-US" dirty="0" smtClean="0"/>
              <a:t>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 err="1" smtClean="0"/>
              <a:t>Ajouter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vecteur</a:t>
            </a:r>
            <a:r>
              <a:rPr lang="en-US" dirty="0" smtClean="0"/>
              <a:t>             , </a:t>
            </a:r>
            <a:r>
              <a:rPr lang="en-US" dirty="0" err="1" smtClean="0"/>
              <a:t>sélectionner</a:t>
            </a:r>
            <a:r>
              <a:rPr lang="en-US" dirty="0" smtClean="0"/>
              <a:t>  “</a:t>
            </a:r>
            <a:r>
              <a:rPr lang="en-US" dirty="0" err="1" smtClean="0"/>
              <a:t>Measures.gml</a:t>
            </a:r>
            <a:r>
              <a:rPr lang="en-US" dirty="0" smtClean="0"/>
              <a:t>” et </a:t>
            </a:r>
            <a:r>
              <a:rPr lang="en-US" dirty="0" err="1" smtClean="0"/>
              <a:t>associer</a:t>
            </a:r>
            <a:r>
              <a:rPr lang="en-US" dirty="0" smtClean="0"/>
              <a:t> le </a:t>
            </a:r>
            <a:r>
              <a:rPr lang="en-US" dirty="0" err="1" smtClean="0"/>
              <a:t>système</a:t>
            </a:r>
            <a:r>
              <a:rPr lang="en-US" dirty="0" smtClean="0"/>
              <a:t> de </a:t>
            </a:r>
            <a:r>
              <a:rPr lang="en-US" dirty="0" err="1" smtClean="0"/>
              <a:t>coordonnées</a:t>
            </a:r>
            <a:r>
              <a:rPr lang="en-US" dirty="0" smtClean="0"/>
              <a:t> EPSG:4326 (correspond au WGS 84)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 smtClean="0"/>
              <a:t>La table </a:t>
            </a:r>
            <a:r>
              <a:rPr lang="en-US" dirty="0" err="1" smtClean="0"/>
              <a:t>attributaire</a:t>
            </a:r>
            <a:r>
              <a:rPr lang="en-US" dirty="0" smtClean="0"/>
              <a:t> </a:t>
            </a:r>
            <a:r>
              <a:rPr lang="en-US" dirty="0" err="1" smtClean="0"/>
              <a:t>contient</a:t>
            </a:r>
            <a:r>
              <a:rPr lang="en-US" dirty="0" smtClean="0"/>
              <a:t> 4 champs : X, Y, value et ID. 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 err="1" smtClean="0"/>
              <a:t>Refermer</a:t>
            </a:r>
            <a:r>
              <a:rPr lang="en-US" dirty="0" smtClean="0"/>
              <a:t> QGIS</a:t>
            </a:r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648" y="2669692"/>
            <a:ext cx="447578" cy="349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842" y="2884888"/>
            <a:ext cx="1581158" cy="1531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241" y="4656993"/>
            <a:ext cx="2187759" cy="12740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96436" y="437806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traiter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056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Services WPS : </a:t>
            </a:r>
            <a:r>
              <a:rPr lang="en-US" b="1" i="1" dirty="0" err="1" smtClean="0"/>
              <a:t>exercice</a:t>
            </a:r>
            <a:r>
              <a:rPr lang="en-US" b="1" i="1" dirty="0" smtClean="0"/>
              <a:t> (suite)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On </a:t>
            </a:r>
            <a:r>
              <a:rPr lang="en-US" dirty="0" err="1" smtClean="0"/>
              <a:t>utilise</a:t>
            </a:r>
            <a:r>
              <a:rPr lang="en-US" dirty="0" smtClean="0"/>
              <a:t> </a:t>
            </a:r>
            <a:r>
              <a:rPr lang="en-US" dirty="0" err="1" smtClean="0"/>
              <a:t>ensuite</a:t>
            </a:r>
            <a:r>
              <a:rPr lang="en-US" dirty="0" smtClean="0"/>
              <a:t> un </a:t>
            </a:r>
            <a:r>
              <a:rPr lang="en-US" dirty="0" err="1" smtClean="0"/>
              <a:t>éditeur</a:t>
            </a:r>
            <a:r>
              <a:rPr lang="en-US" dirty="0" smtClean="0"/>
              <a:t> de </a:t>
            </a:r>
            <a:r>
              <a:rPr lang="en-US" dirty="0" err="1" smtClean="0"/>
              <a:t>texte</a:t>
            </a:r>
            <a:r>
              <a:rPr lang="en-US" dirty="0" smtClean="0"/>
              <a:t> (ex: </a:t>
            </a:r>
            <a:r>
              <a:rPr lang="en-US" dirty="0" err="1" smtClean="0"/>
              <a:t>gedit</a:t>
            </a:r>
            <a:r>
              <a:rPr lang="en-US" dirty="0" smtClean="0"/>
              <a:t>) pour </a:t>
            </a:r>
            <a:r>
              <a:rPr lang="en-US" dirty="0" err="1" smtClean="0"/>
              <a:t>écrire</a:t>
            </a:r>
            <a:r>
              <a:rPr lang="en-US" dirty="0" smtClean="0"/>
              <a:t> un script Python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/>
              <a:t>l</a:t>
            </a:r>
            <a:r>
              <a:rPr lang="en-US" dirty="0" err="1" smtClean="0"/>
              <a:t>’on</a:t>
            </a:r>
            <a:r>
              <a:rPr lang="en-US" dirty="0" smtClean="0"/>
              <a:t> </a:t>
            </a:r>
            <a:r>
              <a:rPr lang="en-US" dirty="0" err="1" smtClean="0"/>
              <a:t>nommera</a:t>
            </a:r>
            <a:r>
              <a:rPr lang="en-US" dirty="0" smtClean="0"/>
              <a:t> </a:t>
            </a:r>
            <a:r>
              <a:rPr lang="en-US" b="1" dirty="0" err="1" smtClean="0"/>
              <a:t>processing.py</a:t>
            </a:r>
            <a:r>
              <a:rPr lang="en-US" b="1" dirty="0" smtClean="0"/>
              <a:t>.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Le script sera </a:t>
            </a:r>
            <a:r>
              <a:rPr lang="en-US" dirty="0" err="1" smtClean="0"/>
              <a:t>composé</a:t>
            </a:r>
            <a:r>
              <a:rPr lang="en-US" dirty="0" smtClean="0"/>
              <a:t> de 3 parties </a:t>
            </a:r>
            <a:r>
              <a:rPr lang="en-US" dirty="0" err="1" smtClean="0"/>
              <a:t>principales</a:t>
            </a:r>
            <a:r>
              <a:rPr lang="en-US" dirty="0" smtClean="0"/>
              <a:t> : (1) </a:t>
            </a:r>
            <a:r>
              <a:rPr lang="en-US" dirty="0" err="1" smtClean="0"/>
              <a:t>initialisation</a:t>
            </a:r>
            <a:r>
              <a:rPr lang="en-US" dirty="0" smtClean="0"/>
              <a:t> du </a:t>
            </a:r>
            <a:r>
              <a:rPr lang="en-US" dirty="0" err="1" smtClean="0"/>
              <a:t>processus</a:t>
            </a:r>
            <a:r>
              <a:rPr lang="en-US" dirty="0" smtClean="0"/>
              <a:t> et </a:t>
            </a:r>
            <a:r>
              <a:rPr lang="en-US" dirty="0" err="1" smtClean="0"/>
              <a:t>déclaration</a:t>
            </a:r>
            <a:r>
              <a:rPr lang="en-US" dirty="0" smtClean="0"/>
              <a:t> des </a:t>
            </a:r>
            <a:r>
              <a:rPr lang="en-US" dirty="0" err="1" smtClean="0"/>
              <a:t>librairies</a:t>
            </a:r>
            <a:r>
              <a:rPr lang="en-US" dirty="0" smtClean="0"/>
              <a:t>, (2) </a:t>
            </a:r>
            <a:r>
              <a:rPr lang="en-US" dirty="0" err="1" smtClean="0"/>
              <a:t>déclaration</a:t>
            </a:r>
            <a:r>
              <a:rPr lang="en-US" dirty="0" smtClean="0"/>
              <a:t> des </a:t>
            </a:r>
            <a:r>
              <a:rPr lang="en-US" dirty="0" err="1" smtClean="0"/>
              <a:t>paramètres</a:t>
            </a:r>
            <a:r>
              <a:rPr lang="en-US" dirty="0" smtClean="0"/>
              <a:t> </a:t>
            </a:r>
            <a:r>
              <a:rPr lang="en-US" dirty="0" err="1" smtClean="0"/>
              <a:t>d’entrée</a:t>
            </a:r>
            <a:r>
              <a:rPr lang="en-US" dirty="0" smtClean="0"/>
              <a:t> et de sortie, et (3) </a:t>
            </a:r>
            <a:r>
              <a:rPr lang="en-US" dirty="0" err="1" smtClean="0"/>
              <a:t>appel</a:t>
            </a:r>
            <a:r>
              <a:rPr lang="en-US" dirty="0" smtClean="0"/>
              <a:t> des </a:t>
            </a:r>
            <a:r>
              <a:rPr lang="en-US" dirty="0" err="1" smtClean="0"/>
              <a:t>commandes</a:t>
            </a:r>
            <a:r>
              <a:rPr lang="en-US" dirty="0" smtClean="0"/>
              <a:t> de </a:t>
            </a:r>
            <a:r>
              <a:rPr lang="en-US" dirty="0" err="1" smtClean="0"/>
              <a:t>géotraitement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partir</a:t>
            </a:r>
            <a:r>
              <a:rPr lang="en-US" dirty="0" smtClean="0"/>
              <a:t> des </a:t>
            </a:r>
            <a:r>
              <a:rPr lang="en-US" dirty="0" err="1" smtClean="0"/>
              <a:t>librairies</a:t>
            </a:r>
            <a:r>
              <a:rPr lang="en-US" dirty="0" smtClean="0"/>
              <a:t> </a:t>
            </a:r>
            <a:r>
              <a:rPr lang="en-US" dirty="0" err="1" smtClean="0"/>
              <a:t>déclarées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154575" y="3585556"/>
            <a:ext cx="98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Partie</a:t>
            </a:r>
            <a:r>
              <a:rPr lang="en-US" dirty="0" smtClean="0"/>
              <a:t> 1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76" y="3954888"/>
            <a:ext cx="1378103" cy="15199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20451" y="3585556"/>
            <a:ext cx="94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Partie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17516" y="3585556"/>
            <a:ext cx="102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Partie</a:t>
            </a:r>
            <a:r>
              <a:rPr lang="en-US" dirty="0" smtClean="0"/>
              <a:t> 3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120734"/>
            <a:ext cx="2146152" cy="13541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934" y="4126815"/>
            <a:ext cx="950844" cy="2087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624" y="4335537"/>
            <a:ext cx="2023976" cy="1916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477" y="4335536"/>
            <a:ext cx="1937523" cy="124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155312"/>
            <a:ext cx="700442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Le script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ensuite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publié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un </a:t>
            </a:r>
            <a:r>
              <a:rPr lang="en-US" dirty="0" err="1" smtClean="0"/>
              <a:t>serveur</a:t>
            </a:r>
            <a:r>
              <a:rPr lang="en-US" dirty="0"/>
              <a:t> </a:t>
            </a:r>
            <a:r>
              <a:rPr lang="en-US" dirty="0" smtClean="0"/>
              <a:t>(local </a:t>
            </a:r>
            <a:r>
              <a:rPr lang="en-US" dirty="0" err="1" smtClean="0"/>
              <a:t>ou</a:t>
            </a:r>
            <a:r>
              <a:rPr lang="en-US" dirty="0" smtClean="0"/>
              <a:t> distant)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Publier</a:t>
            </a:r>
            <a:r>
              <a:rPr lang="en-US" dirty="0" smtClean="0"/>
              <a:t> un </a:t>
            </a:r>
            <a:r>
              <a:rPr lang="en-US" dirty="0" err="1" smtClean="0"/>
              <a:t>processsus</a:t>
            </a:r>
            <a:r>
              <a:rPr lang="en-US" dirty="0" smtClean="0"/>
              <a:t> </a:t>
            </a:r>
            <a:r>
              <a:rPr lang="en-US" dirty="0" err="1" smtClean="0"/>
              <a:t>PyWPS</a:t>
            </a:r>
            <a:r>
              <a:rPr lang="en-US" dirty="0" smtClean="0"/>
              <a:t> </a:t>
            </a:r>
            <a:r>
              <a:rPr lang="en-US" dirty="0" err="1" smtClean="0"/>
              <a:t>nécessite</a:t>
            </a:r>
            <a:r>
              <a:rPr lang="en-US" dirty="0" smtClean="0"/>
              <a:t> de stocker de </a:t>
            </a:r>
            <a:r>
              <a:rPr lang="en-US" dirty="0" err="1" smtClean="0"/>
              <a:t>l’information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dossier /usr/local/lib/python2.7/dist-packages/pywps-3.2.1-py2.7egg/pywps/processes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Ce</a:t>
            </a:r>
            <a:r>
              <a:rPr lang="en-US" dirty="0" smtClean="0"/>
              <a:t> dossier </a:t>
            </a:r>
            <a:r>
              <a:rPr lang="en-US" dirty="0" err="1" smtClean="0"/>
              <a:t>contient</a:t>
            </a:r>
            <a:r>
              <a:rPr lang="en-US" dirty="0" smtClean="0"/>
              <a:t> :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Un </a:t>
            </a:r>
            <a:r>
              <a:rPr lang="en-US" dirty="0" err="1" smtClean="0"/>
              <a:t>fichier</a:t>
            </a:r>
            <a:r>
              <a:rPr lang="en-US" dirty="0" smtClean="0"/>
              <a:t> __</a:t>
            </a:r>
            <a:r>
              <a:rPr lang="en-US" dirty="0" err="1" smtClean="0"/>
              <a:t>init</a:t>
            </a:r>
            <a:r>
              <a:rPr lang="en-US" dirty="0" smtClean="0"/>
              <a:t>__.</a:t>
            </a:r>
            <a:r>
              <a:rPr lang="en-US" dirty="0" err="1" smtClean="0"/>
              <a:t>py</a:t>
            </a:r>
            <a:r>
              <a:rPr lang="en-US" dirty="0" smtClean="0"/>
              <a:t> qui </a:t>
            </a:r>
            <a:r>
              <a:rPr lang="en-US" dirty="0" err="1" smtClean="0"/>
              <a:t>déclare</a:t>
            </a:r>
            <a:r>
              <a:rPr lang="en-US" dirty="0" smtClean="0"/>
              <a:t> la </a:t>
            </a:r>
            <a:r>
              <a:rPr lang="en-US" dirty="0" err="1" smtClean="0"/>
              <a:t>liste</a:t>
            </a:r>
            <a:r>
              <a:rPr lang="en-US" dirty="0" smtClean="0"/>
              <a:t> des </a:t>
            </a:r>
            <a:r>
              <a:rPr lang="en-US" dirty="0" err="1" smtClean="0"/>
              <a:t>processus</a:t>
            </a:r>
            <a:r>
              <a:rPr lang="en-US" dirty="0" smtClean="0"/>
              <a:t> </a:t>
            </a:r>
            <a:r>
              <a:rPr lang="en-US" dirty="0" err="1" smtClean="0"/>
              <a:t>disponibles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Tous</a:t>
            </a:r>
            <a:r>
              <a:rPr lang="en-US" dirty="0" smtClean="0"/>
              <a:t> les scripts Python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publier</a:t>
            </a:r>
            <a:r>
              <a:rPr lang="en-US" dirty="0" smtClean="0"/>
              <a:t> en WPS, par </a:t>
            </a:r>
            <a:r>
              <a:rPr lang="en-US" dirty="0" err="1" smtClean="0"/>
              <a:t>exemple</a:t>
            </a:r>
            <a:r>
              <a:rPr lang="en-US" dirty="0" smtClean="0"/>
              <a:t> </a:t>
            </a:r>
            <a:r>
              <a:rPr lang="en-US" dirty="0" err="1" smtClean="0"/>
              <a:t>processing.py</a:t>
            </a: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Pour </a:t>
            </a:r>
            <a:r>
              <a:rPr lang="en-US" dirty="0" err="1" smtClean="0"/>
              <a:t>publier</a:t>
            </a:r>
            <a:r>
              <a:rPr lang="en-US" dirty="0" smtClean="0"/>
              <a:t> le script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votre</a:t>
            </a:r>
            <a:r>
              <a:rPr lang="en-US" dirty="0" smtClean="0"/>
              <a:t> </a:t>
            </a:r>
            <a:r>
              <a:rPr lang="en-US" dirty="0" err="1" smtClean="0"/>
              <a:t>serveur</a:t>
            </a:r>
            <a:r>
              <a:rPr lang="en-US" dirty="0" smtClean="0"/>
              <a:t>,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pouvez</a:t>
            </a:r>
            <a:r>
              <a:rPr lang="en-US" dirty="0" smtClean="0"/>
              <a:t> </a:t>
            </a:r>
            <a:r>
              <a:rPr lang="en-US" dirty="0" err="1" smtClean="0"/>
              <a:t>utiliser</a:t>
            </a:r>
            <a:r>
              <a:rPr lang="en-US" dirty="0" smtClean="0"/>
              <a:t> </a:t>
            </a:r>
            <a:r>
              <a:rPr lang="en-US" dirty="0" err="1" smtClean="0"/>
              <a:t>l’émulateur</a:t>
            </a:r>
            <a:r>
              <a:rPr lang="en-US" dirty="0" smtClean="0"/>
              <a:t> de </a:t>
            </a:r>
            <a:r>
              <a:rPr lang="en-US" dirty="0" err="1" smtClean="0"/>
              <a:t>lignes</a:t>
            </a:r>
            <a:r>
              <a:rPr lang="en-US" dirty="0" smtClean="0"/>
              <a:t> de </a:t>
            </a:r>
            <a:r>
              <a:rPr lang="en-US" dirty="0" err="1" smtClean="0"/>
              <a:t>commandes</a:t>
            </a:r>
            <a:r>
              <a:rPr lang="en-US" dirty="0" smtClean="0"/>
              <a:t> et assigner des </a:t>
            </a:r>
            <a:r>
              <a:rPr lang="en-US" dirty="0" err="1" smtClean="0"/>
              <a:t>privilèges</a:t>
            </a:r>
            <a:r>
              <a:rPr lang="en-US" dirty="0" smtClean="0"/>
              <a:t> RWX au </a:t>
            </a:r>
            <a:r>
              <a:rPr lang="en-US" dirty="0" err="1" smtClean="0"/>
              <a:t>fichier</a:t>
            </a:r>
            <a:r>
              <a:rPr lang="en-US" dirty="0" smtClean="0"/>
              <a:t> Python (CHMOD 777)</a:t>
            </a:r>
          </a:p>
          <a:p>
            <a:pPr marL="0" lvl="1">
              <a:buFont typeface="Arial"/>
              <a:buChar char="•"/>
            </a:pPr>
            <a:r>
              <a:rPr lang="en-US" dirty="0" smtClean="0"/>
              <a:t> Le WPS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maintenant</a:t>
            </a:r>
            <a:r>
              <a:rPr lang="en-US" dirty="0" smtClean="0"/>
              <a:t> </a:t>
            </a:r>
            <a:r>
              <a:rPr lang="en-US" dirty="0" err="1" smtClean="0"/>
              <a:t>publié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votre</a:t>
            </a:r>
            <a:r>
              <a:rPr lang="en-US" dirty="0" smtClean="0"/>
              <a:t> </a:t>
            </a:r>
            <a:r>
              <a:rPr lang="en-US" dirty="0" err="1" smtClean="0"/>
              <a:t>serveur</a:t>
            </a:r>
            <a:r>
              <a:rPr lang="en-US" dirty="0" smtClean="0"/>
              <a:t> et prêt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consommé (</a:t>
            </a:r>
            <a:r>
              <a:rPr lang="en-US" dirty="0" err="1" smtClean="0"/>
              <a:t>exécuté</a:t>
            </a:r>
            <a:r>
              <a:rPr lang="en-US" dirty="0" smtClean="0"/>
              <a:t>) par un client (ex: extension QGIS WPS). </a:t>
            </a:r>
            <a:r>
              <a:rPr lang="en-US" dirty="0" err="1" smtClean="0"/>
              <a:t>Ceci</a:t>
            </a:r>
            <a:r>
              <a:rPr lang="en-US" dirty="0" smtClean="0"/>
              <a:t> sera fait au </a:t>
            </a:r>
            <a:r>
              <a:rPr lang="en-US" dirty="0" err="1" smtClean="0"/>
              <a:t>cours</a:t>
            </a:r>
            <a:r>
              <a:rPr lang="en-US" dirty="0" smtClean="0"/>
              <a:t> du </a:t>
            </a:r>
            <a:r>
              <a:rPr lang="en-US" dirty="0" err="1" smtClean="0"/>
              <a:t>chapitre</a:t>
            </a:r>
            <a:r>
              <a:rPr lang="en-US" dirty="0" smtClean="0"/>
              <a:t> ”comment </a:t>
            </a:r>
            <a:r>
              <a:rPr lang="en-US" dirty="0" err="1" smtClean="0"/>
              <a:t>analyser</a:t>
            </a:r>
            <a:r>
              <a:rPr lang="en-US" dirty="0" smtClean="0"/>
              <a:t> des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spatiales</a:t>
            </a:r>
            <a:r>
              <a:rPr lang="en-US" dirty="0" smtClean="0"/>
              <a:t>"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9353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traiter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785980"/>
            <a:ext cx="3056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Services WPS : </a:t>
            </a:r>
            <a:r>
              <a:rPr lang="en-US" b="1" i="1" dirty="0" err="1"/>
              <a:t>exercice</a:t>
            </a:r>
            <a:r>
              <a:rPr lang="en-US" b="1" i="1" dirty="0"/>
              <a:t> (suite)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Comment </a:t>
            </a:r>
            <a:r>
              <a:rPr lang="en-US" sz="2600" b="1" dirty="0" err="1" smtClean="0"/>
              <a:t>visualiser</a:t>
            </a:r>
            <a:r>
              <a:rPr lang="en-US" sz="2600" b="1" dirty="0" smtClean="0"/>
              <a:t> des </a:t>
            </a:r>
            <a:r>
              <a:rPr lang="en-US" sz="2600" b="1" dirty="0" err="1" smtClean="0"/>
              <a:t>données</a:t>
            </a:r>
            <a:r>
              <a:rPr lang="en-US" sz="2600" b="1" dirty="0" smtClean="0"/>
              <a:t> 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849261"/>
            <a:ext cx="4836348" cy="3571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Mots </a:t>
            </a:r>
            <a:r>
              <a:rPr lang="en-US" b="1" u="sng" dirty="0" err="1" smtClean="0"/>
              <a:t>clé</a:t>
            </a:r>
            <a:r>
              <a:rPr lang="en-US" b="1" u="sng" dirty="0" smtClean="0"/>
              <a:t>:</a:t>
            </a:r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Google Earth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Open Layers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QGIS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WMS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visualiser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972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Notions </a:t>
            </a:r>
            <a:r>
              <a:rPr lang="en-US" b="1" i="1" dirty="0" err="1" smtClean="0"/>
              <a:t>sur</a:t>
            </a:r>
            <a:r>
              <a:rPr lang="en-US" b="1" i="1" dirty="0" smtClean="0"/>
              <a:t> les services WMS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Le Web Map Service </a:t>
            </a:r>
            <a:r>
              <a:rPr lang="en-US" dirty="0" err="1" smtClean="0"/>
              <a:t>définit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interface qui </a:t>
            </a:r>
            <a:r>
              <a:rPr lang="en-US" dirty="0" err="1" smtClean="0"/>
              <a:t>permet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un client </a:t>
            </a:r>
            <a:r>
              <a:rPr lang="en-US" dirty="0" err="1" smtClean="0"/>
              <a:t>d’interroger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carte </a:t>
            </a:r>
            <a:r>
              <a:rPr lang="en-US" dirty="0" err="1" smtClean="0"/>
              <a:t>contenant</a:t>
            </a:r>
            <a:r>
              <a:rPr lang="en-US" dirty="0" smtClean="0"/>
              <a:t> des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géoréférencées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err="1" smtClean="0"/>
              <a:t>contexte</a:t>
            </a:r>
            <a:r>
              <a:rPr lang="en-US" dirty="0" smtClean="0"/>
              <a:t> du WMS, </a:t>
            </a:r>
            <a:r>
              <a:rPr lang="en-US" dirty="0" err="1" smtClean="0"/>
              <a:t>une</a:t>
            </a:r>
            <a:r>
              <a:rPr lang="en-US" dirty="0" smtClean="0"/>
              <a:t> carte </a:t>
            </a:r>
            <a:r>
              <a:rPr lang="en-US" dirty="0" err="1" smtClean="0"/>
              <a:t>signifie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représentation</a:t>
            </a:r>
            <a:r>
              <a:rPr lang="en-US" dirty="0" smtClean="0"/>
              <a:t> </a:t>
            </a:r>
            <a:r>
              <a:rPr lang="en-US" dirty="0" err="1" smtClean="0"/>
              <a:t>graphique</a:t>
            </a:r>
            <a:r>
              <a:rPr lang="en-US" dirty="0" smtClean="0"/>
              <a:t> (</a:t>
            </a:r>
            <a:r>
              <a:rPr lang="en-US" dirty="0" err="1" smtClean="0"/>
              <a:t>fichier</a:t>
            </a:r>
            <a:r>
              <a:rPr lang="en-US" dirty="0" smtClean="0"/>
              <a:t> jpeg, gif </a:t>
            </a:r>
            <a:r>
              <a:rPr lang="en-US" dirty="0" err="1" smtClean="0"/>
              <a:t>ou</a:t>
            </a:r>
            <a:r>
              <a:rPr lang="en-US" dirty="0"/>
              <a:t> </a:t>
            </a:r>
            <a:r>
              <a:rPr lang="en-US" dirty="0" err="1" smtClean="0"/>
              <a:t>png</a:t>
            </a:r>
            <a:r>
              <a:rPr lang="en-US" dirty="0" smtClean="0"/>
              <a:t>)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spatiales</a:t>
            </a:r>
            <a:r>
              <a:rPr lang="en-US" dirty="0" smtClean="0"/>
              <a:t>. </a:t>
            </a:r>
            <a:r>
              <a:rPr lang="en-US" dirty="0" err="1" smtClean="0"/>
              <a:t>Cela</a:t>
            </a:r>
            <a:r>
              <a:rPr lang="en-US" dirty="0" smtClean="0"/>
              <a:t> </a:t>
            </a:r>
            <a:r>
              <a:rPr lang="en-US" dirty="0" err="1" smtClean="0"/>
              <a:t>signifie</a:t>
            </a:r>
            <a:r>
              <a:rPr lang="en-US" dirty="0" smtClean="0"/>
              <a:t> </a:t>
            </a:r>
            <a:r>
              <a:rPr lang="en-US" dirty="0" err="1" smtClean="0"/>
              <a:t>qu’un</a:t>
            </a:r>
            <a:r>
              <a:rPr lang="en-US" dirty="0" smtClean="0"/>
              <a:t> WMS ne </a:t>
            </a:r>
            <a:r>
              <a:rPr lang="en-US" dirty="0" err="1" smtClean="0"/>
              <a:t>donne</a:t>
            </a:r>
            <a:r>
              <a:rPr lang="en-US" dirty="0" smtClean="0"/>
              <a:t> pas </a:t>
            </a:r>
            <a:r>
              <a:rPr lang="en-US" dirty="0" err="1" smtClean="0"/>
              <a:t>accès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</a:t>
            </a:r>
            <a:r>
              <a:rPr lang="en-US" dirty="0" err="1" smtClean="0"/>
              <a:t>donnée</a:t>
            </a:r>
            <a:r>
              <a:rPr lang="en-US" dirty="0" smtClean="0"/>
              <a:t> en </a:t>
            </a:r>
            <a:r>
              <a:rPr lang="en-US" dirty="0" err="1" smtClean="0"/>
              <a:t>tant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telle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interface WMS </a:t>
            </a:r>
            <a:r>
              <a:rPr lang="en-US" dirty="0" err="1" smtClean="0"/>
              <a:t>traditionnelle</a:t>
            </a:r>
            <a:r>
              <a:rPr lang="en-US" dirty="0" smtClean="0"/>
              <a:t>, </a:t>
            </a:r>
            <a:r>
              <a:rPr lang="en-US" dirty="0" err="1" smtClean="0"/>
              <a:t>décrite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URL, </a:t>
            </a:r>
            <a:r>
              <a:rPr lang="en-US" dirty="0" err="1" smtClean="0"/>
              <a:t>permet</a:t>
            </a:r>
            <a:r>
              <a:rPr lang="en-US" dirty="0" smtClean="0"/>
              <a:t> les </a:t>
            </a:r>
            <a:r>
              <a:rPr lang="en-US" dirty="0" err="1" smtClean="0"/>
              <a:t>opérations</a:t>
            </a:r>
            <a:r>
              <a:rPr lang="en-US" dirty="0" smtClean="0"/>
              <a:t> </a:t>
            </a:r>
            <a:r>
              <a:rPr lang="en-US" dirty="0" err="1" smtClean="0"/>
              <a:t>suivantes</a:t>
            </a:r>
            <a:r>
              <a:rPr lang="en-US" dirty="0" smtClean="0"/>
              <a:t> :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GetCapabilities</a:t>
            </a:r>
            <a:r>
              <a:rPr lang="en-US" dirty="0" smtClean="0"/>
              <a:t>: </a:t>
            </a:r>
            <a:r>
              <a:rPr lang="en-US" dirty="0" err="1" smtClean="0"/>
              <a:t>réponse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requête</a:t>
            </a:r>
            <a:r>
              <a:rPr lang="en-US" dirty="0" smtClean="0"/>
              <a:t> </a:t>
            </a:r>
            <a:r>
              <a:rPr lang="en-US" dirty="0" err="1" smtClean="0"/>
              <a:t>cliente</a:t>
            </a:r>
            <a:r>
              <a:rPr lang="en-US" dirty="0" smtClean="0"/>
              <a:t> </a:t>
            </a:r>
            <a:r>
              <a:rPr lang="en-US" dirty="0" err="1" smtClean="0"/>
              <a:t>permettant</a:t>
            </a:r>
            <a:r>
              <a:rPr lang="en-US" dirty="0" smtClean="0"/>
              <a:t> de </a:t>
            </a:r>
            <a:r>
              <a:rPr lang="en-US" dirty="0" err="1" smtClean="0"/>
              <a:t>lister</a:t>
            </a:r>
            <a:r>
              <a:rPr lang="en-US" dirty="0" smtClean="0"/>
              <a:t> les couches </a:t>
            </a:r>
            <a:r>
              <a:rPr lang="en-US" dirty="0" err="1" smtClean="0"/>
              <a:t>présentes</a:t>
            </a:r>
            <a:r>
              <a:rPr lang="en-US" dirty="0" smtClean="0"/>
              <a:t> et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l’on</a:t>
            </a:r>
            <a:r>
              <a:rPr lang="en-US" dirty="0" smtClean="0"/>
              <a:t>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interroger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GetMap</a:t>
            </a:r>
            <a:r>
              <a:rPr lang="en-US" dirty="0" smtClean="0"/>
              <a:t> : </a:t>
            </a:r>
            <a:r>
              <a:rPr lang="en-US" dirty="0" err="1" smtClean="0"/>
              <a:t>produit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carte sous </a:t>
            </a:r>
            <a:r>
              <a:rPr lang="en-US" dirty="0" err="1" smtClean="0"/>
              <a:t>forme</a:t>
            </a:r>
            <a:r>
              <a:rPr lang="en-US" dirty="0" smtClean="0"/>
              <a:t> </a:t>
            </a:r>
            <a:r>
              <a:rPr lang="en-US" dirty="0" err="1" smtClean="0"/>
              <a:t>d’image</a:t>
            </a:r>
            <a:r>
              <a:rPr lang="en-US" dirty="0" smtClean="0"/>
              <a:t> </a:t>
            </a:r>
            <a:r>
              <a:rPr lang="en-US" dirty="0" err="1" smtClean="0"/>
              <a:t>montrant</a:t>
            </a:r>
            <a:r>
              <a:rPr lang="en-US" dirty="0" smtClean="0"/>
              <a:t> les couches </a:t>
            </a:r>
            <a:r>
              <a:rPr lang="en-US" dirty="0" err="1" smtClean="0"/>
              <a:t>présentes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GetFeatureInfo</a:t>
            </a:r>
            <a:r>
              <a:rPr lang="en-US" dirty="0" smtClean="0"/>
              <a:t>: </a:t>
            </a:r>
            <a:r>
              <a:rPr lang="en-US" dirty="0" err="1" smtClean="0"/>
              <a:t>donne</a:t>
            </a:r>
            <a:r>
              <a:rPr lang="en-US" dirty="0" smtClean="0"/>
              <a:t> des </a:t>
            </a:r>
            <a:r>
              <a:rPr lang="en-US" dirty="0" err="1" smtClean="0"/>
              <a:t>informations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</a:t>
            </a:r>
            <a:r>
              <a:rPr lang="en-US" dirty="0" err="1" smtClean="0"/>
              <a:t>contenu</a:t>
            </a:r>
            <a:r>
              <a:rPr lang="en-US" dirty="0" smtClean="0"/>
              <a:t> de la carte 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9422" y="1422043"/>
            <a:ext cx="6965156" cy="3018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/>
          </p:cNvSpPr>
          <p:nvPr/>
        </p:nvSpPr>
        <p:spPr bwMode="auto">
          <a:xfrm>
            <a:off x="169664" y="4846320"/>
            <a:ext cx="8804672" cy="7416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Trouver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 des </a:t>
            </a:r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environnementales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est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difficile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visualiser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631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Notions </a:t>
            </a:r>
            <a:r>
              <a:rPr lang="en-US" b="1" i="1" dirty="0" err="1" smtClean="0"/>
              <a:t>sur</a:t>
            </a:r>
            <a:r>
              <a:rPr lang="en-US" b="1" i="1" dirty="0" smtClean="0"/>
              <a:t> les </a:t>
            </a:r>
            <a:r>
              <a:rPr lang="en-US" b="1" i="1" dirty="0"/>
              <a:t>services </a:t>
            </a:r>
            <a:r>
              <a:rPr lang="en-US" b="1" i="1" dirty="0" smtClean="0"/>
              <a:t>WMS (suite)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Exemple</a:t>
            </a:r>
            <a:r>
              <a:rPr lang="en-US" dirty="0" smtClean="0"/>
              <a:t> </a:t>
            </a:r>
            <a:r>
              <a:rPr lang="en-US" dirty="0" err="1" smtClean="0"/>
              <a:t>d’URL</a:t>
            </a:r>
            <a:r>
              <a:rPr lang="en-US" dirty="0" smtClean="0"/>
              <a:t> WMS </a:t>
            </a:r>
            <a:r>
              <a:rPr lang="en-US" dirty="0" err="1" smtClean="0"/>
              <a:t>associée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requête</a:t>
            </a:r>
            <a:r>
              <a:rPr lang="en-US" dirty="0" smtClean="0"/>
              <a:t> </a:t>
            </a:r>
            <a:r>
              <a:rPr lang="en-US" b="1" dirty="0" err="1" smtClean="0"/>
              <a:t>GetCapabilities</a:t>
            </a:r>
            <a:r>
              <a:rPr lang="en-US" dirty="0" smtClean="0"/>
              <a:t>. Elle </a:t>
            </a:r>
            <a:r>
              <a:rPr lang="en-US" dirty="0" err="1" smtClean="0"/>
              <a:t>retourne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l’utilisatuer</a:t>
            </a:r>
            <a:r>
              <a:rPr lang="en-US" dirty="0" smtClean="0"/>
              <a:t> un document XML qui </a:t>
            </a:r>
            <a:r>
              <a:rPr lang="en-US" dirty="0" err="1" smtClean="0"/>
              <a:t>décrit</a:t>
            </a:r>
            <a:r>
              <a:rPr lang="en-US" dirty="0" smtClean="0"/>
              <a:t> le service et les </a:t>
            </a:r>
            <a:r>
              <a:rPr lang="en-US" dirty="0" err="1" smtClean="0"/>
              <a:t>jeux</a:t>
            </a:r>
            <a:r>
              <a:rPr lang="en-US" dirty="0" smtClean="0"/>
              <a:t>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disponibles</a:t>
            </a:r>
            <a:r>
              <a:rPr lang="en-US" dirty="0" smtClean="0"/>
              <a:t> :</a:t>
            </a:r>
          </a:p>
          <a:p>
            <a:pPr lvl="1"/>
            <a:r>
              <a:rPr lang="en-US" dirty="0" smtClean="0"/>
              <a:t>http://preview.grid.unep.ch:8080/geoserver/wms?request=</a:t>
            </a:r>
            <a:r>
              <a:rPr lang="en-US" dirty="0" err="1" smtClean="0"/>
              <a:t>GetCapabilities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185" y="3056286"/>
            <a:ext cx="2809399" cy="27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L’opération</a:t>
            </a:r>
            <a:r>
              <a:rPr lang="en-US" dirty="0" smtClean="0"/>
              <a:t> </a:t>
            </a:r>
            <a:r>
              <a:rPr lang="en-US" dirty="0" err="1" smtClean="0"/>
              <a:t>GetMap</a:t>
            </a:r>
            <a:r>
              <a:rPr lang="en-US" dirty="0" smtClean="0"/>
              <a:t> operation </a:t>
            </a:r>
            <a:r>
              <a:rPr lang="en-US" dirty="0" err="1" smtClean="0"/>
              <a:t>est</a:t>
            </a:r>
            <a:r>
              <a:rPr lang="en-US" dirty="0" smtClean="0"/>
              <a:t> la plus </a:t>
            </a:r>
            <a:r>
              <a:rPr lang="en-US" dirty="0" err="1" smtClean="0"/>
              <a:t>importante</a:t>
            </a:r>
            <a:r>
              <a:rPr lang="en-US" dirty="0" smtClean="0"/>
              <a:t> des 3 </a:t>
            </a:r>
            <a:r>
              <a:rPr lang="en-US" dirty="0" err="1" smtClean="0"/>
              <a:t>opérations</a:t>
            </a:r>
            <a:r>
              <a:rPr lang="en-US" dirty="0" smtClean="0"/>
              <a:t> de base de </a:t>
            </a:r>
            <a:r>
              <a:rPr lang="en-US" dirty="0" err="1" smtClean="0"/>
              <a:t>l’interface</a:t>
            </a:r>
            <a:r>
              <a:rPr lang="en-US" dirty="0" smtClean="0"/>
              <a:t> WMS car </a:t>
            </a:r>
            <a:r>
              <a:rPr lang="en-US" dirty="0" err="1" smtClean="0"/>
              <a:t>elle</a:t>
            </a:r>
            <a:r>
              <a:rPr lang="en-US" dirty="0" smtClean="0"/>
              <a:t> </a:t>
            </a:r>
            <a:r>
              <a:rPr lang="en-US" dirty="0" err="1" smtClean="0"/>
              <a:t>renvoie</a:t>
            </a:r>
            <a:r>
              <a:rPr lang="en-US" dirty="0" smtClean="0"/>
              <a:t> au client </a:t>
            </a:r>
            <a:r>
              <a:rPr lang="en-US" dirty="0" err="1" smtClean="0"/>
              <a:t>une</a:t>
            </a:r>
            <a:r>
              <a:rPr lang="en-US" dirty="0" smtClean="0"/>
              <a:t> carte des couches </a:t>
            </a:r>
            <a:r>
              <a:rPr lang="en-US" dirty="0" err="1" smtClean="0"/>
              <a:t>sélectionnées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Exemple</a:t>
            </a:r>
            <a:r>
              <a:rPr lang="en-US" dirty="0" smtClean="0"/>
              <a:t> </a:t>
            </a:r>
            <a:r>
              <a:rPr lang="en-US" dirty="0" err="1" smtClean="0"/>
              <a:t>d’URL</a:t>
            </a:r>
            <a:r>
              <a:rPr lang="en-US" dirty="0" smtClean="0"/>
              <a:t> WMS </a:t>
            </a:r>
            <a:r>
              <a:rPr lang="en-US" dirty="0" err="1" smtClean="0"/>
              <a:t>associée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requête</a:t>
            </a:r>
            <a:r>
              <a:rPr lang="en-US" dirty="0" smtClean="0"/>
              <a:t> </a:t>
            </a:r>
            <a:r>
              <a:rPr lang="en-US" b="1" dirty="0" err="1" smtClean="0"/>
              <a:t>GetMap</a:t>
            </a:r>
            <a:r>
              <a:rPr lang="en-US" b="1" dirty="0" smtClean="0"/>
              <a:t> 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http://preview.grid.unep.ch:8080/geoserver/wms?bbox=-178.21655,18.92548,-66,71.35144&amp;</a:t>
            </a:r>
          </a:p>
          <a:p>
            <a:pPr lvl="1"/>
            <a:r>
              <a:rPr lang="en-US" dirty="0" smtClean="0"/>
              <a:t>styles=&amp;</a:t>
            </a:r>
          </a:p>
          <a:p>
            <a:pPr lvl="1"/>
            <a:r>
              <a:rPr lang="en-US" dirty="0" smtClean="0"/>
              <a:t>Format=image/</a:t>
            </a:r>
            <a:r>
              <a:rPr lang="en-US" dirty="0" err="1" smtClean="0"/>
              <a:t>png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request=</a:t>
            </a:r>
            <a:r>
              <a:rPr lang="en-US" dirty="0" err="1" smtClean="0"/>
              <a:t>GetMap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version=1.1.1&amp;</a:t>
            </a:r>
          </a:p>
          <a:p>
            <a:pPr lvl="1"/>
            <a:r>
              <a:rPr lang="en-US" dirty="0" smtClean="0"/>
              <a:t>layers=preview:cy_buffers,preview:Admin1&amp;</a:t>
            </a:r>
          </a:p>
          <a:p>
            <a:pPr lvl="1"/>
            <a:r>
              <a:rPr lang="en-US" dirty="0" smtClean="0"/>
              <a:t>width=640&amp;</a:t>
            </a:r>
          </a:p>
          <a:p>
            <a:pPr lvl="1"/>
            <a:r>
              <a:rPr lang="en-US" dirty="0" smtClean="0"/>
              <a:t>height=309&amp;</a:t>
            </a:r>
          </a:p>
          <a:p>
            <a:pPr lvl="1"/>
            <a:r>
              <a:rPr lang="en-US" dirty="0" err="1" smtClean="0"/>
              <a:t>srs</a:t>
            </a:r>
            <a:r>
              <a:rPr lang="en-US" dirty="0" smtClean="0"/>
              <a:t>=EPSG:4326 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visualiser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631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Notions </a:t>
            </a:r>
            <a:r>
              <a:rPr lang="en-US" b="1" i="1" dirty="0" err="1"/>
              <a:t>sur</a:t>
            </a:r>
            <a:r>
              <a:rPr lang="en-US" b="1" i="1" dirty="0"/>
              <a:t> les services WMS (suite)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128" y="4742791"/>
            <a:ext cx="3353672" cy="16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7004428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L’opération</a:t>
            </a:r>
            <a:r>
              <a:rPr lang="en-US" dirty="0" smtClean="0"/>
              <a:t> </a:t>
            </a:r>
            <a:r>
              <a:rPr lang="en-US" dirty="0" err="1" smtClean="0"/>
              <a:t>GetFeatureInfo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utilisée</a:t>
            </a:r>
            <a:r>
              <a:rPr lang="en-US" dirty="0" smtClean="0"/>
              <a:t> pour </a:t>
            </a:r>
            <a:r>
              <a:rPr lang="en-US" dirty="0" err="1" smtClean="0"/>
              <a:t>effectuer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requête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la table </a:t>
            </a:r>
            <a:r>
              <a:rPr lang="en-US" dirty="0" err="1" smtClean="0"/>
              <a:t>attributaire</a:t>
            </a:r>
            <a:r>
              <a:rPr lang="en-US" dirty="0" smtClean="0"/>
              <a:t> de la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sélectionnée</a:t>
            </a:r>
            <a:r>
              <a:rPr lang="en-US" dirty="0" smtClean="0"/>
              <a:t> et </a:t>
            </a:r>
            <a:r>
              <a:rPr lang="en-US" dirty="0" err="1" smtClean="0"/>
              <a:t>afficher</a:t>
            </a:r>
            <a:r>
              <a:rPr lang="en-US" dirty="0" smtClean="0"/>
              <a:t> de </a:t>
            </a:r>
            <a:r>
              <a:rPr lang="en-US" dirty="0" err="1" smtClean="0"/>
              <a:t>l’information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entité</a:t>
            </a:r>
            <a:r>
              <a:rPr lang="en-US" dirty="0" smtClean="0"/>
              <a:t> </a:t>
            </a:r>
            <a:r>
              <a:rPr lang="en-US" dirty="0" err="1" smtClean="0"/>
              <a:t>géographique</a:t>
            </a:r>
            <a:r>
              <a:rPr lang="en-US" dirty="0" smtClean="0"/>
              <a:t> </a:t>
            </a:r>
            <a:r>
              <a:rPr lang="en-US" dirty="0" err="1" smtClean="0"/>
              <a:t>particulière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Exemple</a:t>
            </a:r>
            <a:r>
              <a:rPr lang="en-US" dirty="0" smtClean="0"/>
              <a:t> </a:t>
            </a:r>
            <a:r>
              <a:rPr lang="en-US" dirty="0" err="1" smtClean="0"/>
              <a:t>d’URL</a:t>
            </a:r>
            <a:r>
              <a:rPr lang="en-US" dirty="0" smtClean="0"/>
              <a:t> WMS </a:t>
            </a:r>
            <a:r>
              <a:rPr lang="en-US" dirty="0" err="1" smtClean="0"/>
              <a:t>associée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requête</a:t>
            </a:r>
            <a:r>
              <a:rPr lang="en-US" dirty="0" smtClean="0"/>
              <a:t> </a:t>
            </a:r>
            <a:r>
              <a:rPr lang="en-US" b="1" dirty="0" err="1" smtClean="0"/>
              <a:t>GetFeatureInfo</a:t>
            </a:r>
            <a:r>
              <a:rPr lang="en-US" b="1" dirty="0" smtClean="0"/>
              <a:t> 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http://ogi.state.ok.us/geoserver/wms?SERVICE=WMS&amp;VERSION=1.1.1&amp;</a:t>
            </a:r>
          </a:p>
          <a:p>
            <a:pPr lvl="1"/>
            <a:r>
              <a:rPr lang="en-US" dirty="0" smtClean="0"/>
              <a:t>REQUEST=</a:t>
            </a:r>
            <a:r>
              <a:rPr lang="en-US" dirty="0" err="1" smtClean="0"/>
              <a:t>GetFeatureInfo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SRS=EPSG:4326&amp;</a:t>
            </a:r>
          </a:p>
          <a:p>
            <a:pPr lvl="1"/>
            <a:r>
              <a:rPr lang="en-US" dirty="0" smtClean="0"/>
              <a:t>BBOX=-104.5005,32.7501,-94.01,37.20&amp;</a:t>
            </a:r>
          </a:p>
          <a:p>
            <a:pPr lvl="1"/>
            <a:r>
              <a:rPr lang="en-US" dirty="0" smtClean="0"/>
              <a:t>WIDTH=800&amp;</a:t>
            </a:r>
          </a:p>
          <a:p>
            <a:pPr lvl="1"/>
            <a:r>
              <a:rPr lang="en-US" dirty="0" smtClean="0"/>
              <a:t>HEIGHT=300&amp;</a:t>
            </a:r>
          </a:p>
          <a:p>
            <a:pPr lvl="1"/>
            <a:r>
              <a:rPr lang="en-US" dirty="0" smtClean="0"/>
              <a:t>LAYERS=</a:t>
            </a:r>
            <a:r>
              <a:rPr lang="en-US" dirty="0" err="1" smtClean="0"/>
              <a:t>ogi:okcounties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QUERY_LAYERS=</a:t>
            </a:r>
            <a:r>
              <a:rPr lang="en-US" dirty="0" err="1" smtClean="0"/>
              <a:t>ogi:okcounties</a:t>
            </a:r>
            <a:r>
              <a:rPr lang="en-US" dirty="0" smtClean="0"/>
              <a:t>&amp;</a:t>
            </a:r>
          </a:p>
          <a:p>
            <a:pPr lvl="1"/>
            <a:r>
              <a:rPr lang="en-US" dirty="0" smtClean="0"/>
              <a:t>STYLES=&amp;</a:t>
            </a:r>
          </a:p>
          <a:p>
            <a:pPr lvl="1"/>
            <a:r>
              <a:rPr lang="en-US" dirty="0" smtClean="0"/>
              <a:t>X=550&amp;</a:t>
            </a:r>
          </a:p>
          <a:p>
            <a:pPr lvl="1"/>
            <a:r>
              <a:rPr lang="en-US" dirty="0" smtClean="0"/>
              <a:t>Y=105 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visualiser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631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Notions </a:t>
            </a:r>
            <a:r>
              <a:rPr lang="en-US" b="1" i="1" dirty="0" err="1"/>
              <a:t>sur</a:t>
            </a:r>
            <a:r>
              <a:rPr lang="en-US" b="1" i="1" dirty="0"/>
              <a:t> les services WMS (suite)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669" y="4183666"/>
            <a:ext cx="3197061" cy="17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visualiser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165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Les services WMS : </a:t>
            </a:r>
            <a:r>
              <a:rPr lang="en-US" b="1" i="1" dirty="0" err="1" smtClean="0"/>
              <a:t>OpenLayers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OpenLayers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librairie</a:t>
            </a:r>
            <a:r>
              <a:rPr lang="en-US" dirty="0" smtClean="0"/>
              <a:t> </a:t>
            </a:r>
            <a:r>
              <a:rPr lang="en-US" dirty="0" err="1" smtClean="0"/>
              <a:t>libre</a:t>
            </a:r>
            <a:r>
              <a:rPr lang="en-US" dirty="0" smtClean="0"/>
              <a:t> </a:t>
            </a:r>
            <a:r>
              <a:rPr lang="en-US" dirty="0" err="1" smtClean="0"/>
              <a:t>écrite</a:t>
            </a:r>
            <a:r>
              <a:rPr lang="en-US" dirty="0" smtClean="0"/>
              <a:t> en JavaScript qui </a:t>
            </a:r>
            <a:r>
              <a:rPr lang="en-US" dirty="0" err="1" smtClean="0"/>
              <a:t>permet</a:t>
            </a:r>
            <a:r>
              <a:rPr lang="en-US" dirty="0" smtClean="0"/>
              <a:t> </a:t>
            </a:r>
            <a:r>
              <a:rPr lang="en-US" dirty="0" err="1" smtClean="0"/>
              <a:t>d’afficher</a:t>
            </a:r>
            <a:r>
              <a:rPr lang="en-US" dirty="0" smtClean="0"/>
              <a:t> des </a:t>
            </a:r>
            <a:r>
              <a:rPr lang="en-US" dirty="0" err="1" smtClean="0"/>
              <a:t>données</a:t>
            </a:r>
            <a:r>
              <a:rPr lang="en-US" dirty="0" smtClean="0"/>
              <a:t> et des </a:t>
            </a:r>
            <a:r>
              <a:rPr lang="en-US" dirty="0" err="1" smtClean="0"/>
              <a:t>cartes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des </a:t>
            </a:r>
            <a:r>
              <a:rPr lang="en-US" dirty="0" err="1" smtClean="0"/>
              <a:t>navigateurs</a:t>
            </a:r>
            <a:r>
              <a:rPr lang="en-US" dirty="0" smtClean="0"/>
              <a:t> Internet.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Elle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constituée</a:t>
            </a:r>
            <a:r>
              <a:rPr lang="en-US" dirty="0" smtClean="0"/>
              <a:t> d’un </a:t>
            </a:r>
            <a:r>
              <a:rPr lang="en-US" dirty="0" err="1" smtClean="0"/>
              <a:t>fichier</a:t>
            </a:r>
            <a:r>
              <a:rPr lang="en-US" dirty="0" smtClean="0"/>
              <a:t> </a:t>
            </a:r>
            <a:r>
              <a:rPr lang="en-US" dirty="0" err="1" smtClean="0"/>
              <a:t>javascript</a:t>
            </a:r>
            <a:r>
              <a:rPr lang="en-US" dirty="0" smtClean="0"/>
              <a:t> (</a:t>
            </a:r>
            <a:r>
              <a:rPr lang="en-US" dirty="0" err="1" smtClean="0"/>
              <a:t>OpenLayers.js</a:t>
            </a:r>
            <a:r>
              <a:rPr lang="en-US" dirty="0" smtClean="0"/>
              <a:t>) et d’un dossier (</a:t>
            </a:r>
            <a:r>
              <a:rPr lang="en-US" dirty="0" err="1" smtClean="0"/>
              <a:t>img</a:t>
            </a:r>
            <a:r>
              <a:rPr lang="en-US" dirty="0" smtClean="0"/>
              <a:t>) </a:t>
            </a:r>
            <a:r>
              <a:rPr lang="en-US" dirty="0" err="1" smtClean="0"/>
              <a:t>qu’il</a:t>
            </a:r>
            <a:r>
              <a:rPr lang="en-US" dirty="0" smtClean="0"/>
              <a:t> </a:t>
            </a:r>
            <a:r>
              <a:rPr lang="en-US" dirty="0" err="1" smtClean="0"/>
              <a:t>faut</a:t>
            </a:r>
            <a:r>
              <a:rPr lang="en-US" dirty="0" smtClean="0"/>
              <a:t> </a:t>
            </a:r>
            <a:r>
              <a:rPr lang="en-US" dirty="0" err="1" smtClean="0"/>
              <a:t>télécharger</a:t>
            </a:r>
            <a:r>
              <a:rPr lang="en-US" dirty="0" smtClean="0"/>
              <a:t> et </a:t>
            </a:r>
            <a:r>
              <a:rPr lang="en-US" dirty="0" err="1" smtClean="0"/>
              <a:t>déposer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</a:t>
            </a:r>
            <a:r>
              <a:rPr lang="en-US" dirty="0" err="1" smtClean="0"/>
              <a:t>serveur</a:t>
            </a:r>
            <a:r>
              <a:rPr lang="en-US" dirty="0" smtClean="0"/>
              <a:t> (</a:t>
            </a:r>
            <a:r>
              <a:rPr lang="en-US" dirty="0" err="1" smtClean="0"/>
              <a:t>ou</a:t>
            </a:r>
            <a:r>
              <a:rPr lang="en-US" dirty="0" smtClean="0"/>
              <a:t> y faire </a:t>
            </a:r>
            <a:r>
              <a:rPr lang="en-US" dirty="0" err="1" smtClean="0"/>
              <a:t>référence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script)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Il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nécessaire</a:t>
            </a:r>
            <a:r>
              <a:rPr lang="en-US" dirty="0" smtClean="0"/>
              <a:t> </a:t>
            </a:r>
            <a:r>
              <a:rPr lang="en-US" dirty="0" err="1" smtClean="0"/>
              <a:t>d’écrire</a:t>
            </a:r>
            <a:r>
              <a:rPr lang="en-US" dirty="0" smtClean="0"/>
              <a:t> du code </a:t>
            </a:r>
            <a:r>
              <a:rPr lang="en-US" dirty="0" err="1" smtClean="0"/>
              <a:t>dans</a:t>
            </a:r>
            <a:r>
              <a:rPr lang="en-US" dirty="0" smtClean="0"/>
              <a:t> un </a:t>
            </a:r>
            <a:r>
              <a:rPr lang="en-US" dirty="0" err="1" smtClean="0"/>
              <a:t>fichier</a:t>
            </a:r>
            <a:r>
              <a:rPr lang="en-US" dirty="0" smtClean="0"/>
              <a:t> .html qui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appeler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</a:t>
            </a:r>
            <a:r>
              <a:rPr lang="en-US" dirty="0" err="1" smtClean="0"/>
              <a:t>librairie</a:t>
            </a:r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visualiser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165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Les services WMS : </a:t>
            </a:r>
            <a:r>
              <a:rPr lang="en-US" b="1" i="1" dirty="0" err="1"/>
              <a:t>OpenLayers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Le </a:t>
            </a:r>
            <a:r>
              <a:rPr lang="en-US" dirty="0" err="1" smtClean="0"/>
              <a:t>fichier</a:t>
            </a:r>
            <a:r>
              <a:rPr lang="en-US" dirty="0" smtClean="0"/>
              <a:t> html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modifié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un </a:t>
            </a:r>
            <a:r>
              <a:rPr lang="en-US" dirty="0" err="1" smtClean="0"/>
              <a:t>éditeur</a:t>
            </a:r>
            <a:r>
              <a:rPr lang="en-US" dirty="0" smtClean="0"/>
              <a:t> de </a:t>
            </a:r>
            <a:r>
              <a:rPr lang="en-US" dirty="0" err="1" smtClean="0"/>
              <a:t>texte</a:t>
            </a:r>
            <a:r>
              <a:rPr lang="en-US" dirty="0" smtClean="0"/>
              <a:t> de type </a:t>
            </a:r>
            <a:r>
              <a:rPr lang="en-US" dirty="0" err="1" smtClean="0"/>
              <a:t>gedit</a:t>
            </a:r>
            <a:r>
              <a:rPr lang="en-US" dirty="0" smtClean="0"/>
              <a:t> et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contenir</a:t>
            </a:r>
            <a:r>
              <a:rPr lang="en-US" dirty="0" smtClean="0"/>
              <a:t> </a:t>
            </a:r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éléments</a:t>
            </a:r>
            <a:r>
              <a:rPr lang="en-US" dirty="0" smtClean="0"/>
              <a:t> </a:t>
            </a:r>
            <a:r>
              <a:rPr lang="en-US" dirty="0" err="1" smtClean="0"/>
              <a:t>importants</a:t>
            </a:r>
            <a:r>
              <a:rPr lang="en-US" dirty="0" smtClean="0"/>
              <a:t> :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la structure de la page html pour le </a:t>
            </a:r>
            <a:r>
              <a:rPr lang="en-US" dirty="0" err="1" smtClean="0"/>
              <a:t>rendu</a:t>
            </a:r>
            <a:r>
              <a:rPr lang="en-US" dirty="0" smtClean="0"/>
              <a:t> de la carte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un “tag” script qui fait </a:t>
            </a:r>
            <a:r>
              <a:rPr lang="en-US" dirty="0" err="1" smtClean="0"/>
              <a:t>référence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</a:t>
            </a:r>
            <a:r>
              <a:rPr lang="en-US" dirty="0" err="1" smtClean="0"/>
              <a:t>librairie</a:t>
            </a:r>
            <a:endParaRPr lang="en-US" dirty="0" smtClean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 le module </a:t>
            </a:r>
            <a:r>
              <a:rPr lang="en-US" dirty="0" err="1" smtClean="0"/>
              <a:t>cartographique</a:t>
            </a:r>
            <a:r>
              <a:rPr lang="en-US" dirty="0" smtClean="0"/>
              <a:t> (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lequel</a:t>
            </a:r>
            <a:r>
              <a:rPr lang="en-US" dirty="0" smtClean="0"/>
              <a:t> la carte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placée</a:t>
            </a:r>
            <a:r>
              <a:rPr lang="en-US" dirty="0" smtClean="0"/>
              <a:t>)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les couches (WMS): par ex. carte de fond </a:t>
            </a:r>
            <a:r>
              <a:rPr lang="en-US" dirty="0" err="1" smtClean="0"/>
              <a:t>Metacarta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32828"/>
            <a:ext cx="2828741" cy="2119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96" y="5019555"/>
            <a:ext cx="2155661" cy="315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96" y="5877047"/>
            <a:ext cx="1546824" cy="1752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7114" y="3587697"/>
            <a:ext cx="155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html structure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73696" y="4049362"/>
            <a:ext cx="1553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Script tag for </a:t>
            </a:r>
            <a:r>
              <a:rPr lang="en-US" dirty="0" err="1" smtClean="0"/>
              <a:t>OpenLayers</a:t>
            </a:r>
            <a:r>
              <a:rPr lang="en-US" dirty="0" smtClean="0"/>
              <a:t> library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73696" y="5507715"/>
            <a:ext cx="155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viewer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672" y="4565106"/>
            <a:ext cx="2133653" cy="10519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24115" y="4049362"/>
            <a:ext cx="155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Layers (WMS)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visualiser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165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Les services WMS : </a:t>
            </a:r>
            <a:r>
              <a:rPr lang="en-US" b="1" i="1" dirty="0" err="1"/>
              <a:t>OpenLayers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700442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pouvez</a:t>
            </a:r>
            <a:r>
              <a:rPr lang="en-US" dirty="0" smtClean="0"/>
              <a:t> </a:t>
            </a:r>
            <a:r>
              <a:rPr lang="en-US" dirty="0" err="1" smtClean="0"/>
              <a:t>ajouter</a:t>
            </a:r>
            <a:r>
              <a:rPr lang="en-US" dirty="0" smtClean="0"/>
              <a:t> </a:t>
            </a:r>
            <a:r>
              <a:rPr lang="en-US" dirty="0" err="1" smtClean="0"/>
              <a:t>d’autres</a:t>
            </a:r>
            <a:r>
              <a:rPr lang="en-US" dirty="0" smtClean="0"/>
              <a:t> </a:t>
            </a:r>
            <a:r>
              <a:rPr lang="en-US" dirty="0" err="1" smtClean="0"/>
              <a:t>éléments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la carte :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des couches </a:t>
            </a:r>
            <a:r>
              <a:rPr lang="en-US" dirty="0" err="1" smtClean="0"/>
              <a:t>supplémentaires</a:t>
            </a:r>
            <a:r>
              <a:rPr lang="en-US" dirty="0" smtClean="0"/>
              <a:t> (</a:t>
            </a:r>
            <a:r>
              <a:rPr lang="en-US" dirty="0" err="1" smtClean="0"/>
              <a:t>cartes</a:t>
            </a:r>
            <a:r>
              <a:rPr lang="en-US" dirty="0" smtClean="0"/>
              <a:t> de </a:t>
            </a:r>
            <a:r>
              <a:rPr lang="en-US" dirty="0" err="1" smtClean="0"/>
              <a:t>fonds</a:t>
            </a:r>
            <a:r>
              <a:rPr lang="en-US" dirty="0" smtClean="0"/>
              <a:t>, </a:t>
            </a:r>
            <a:r>
              <a:rPr lang="en-US" dirty="0" err="1" smtClean="0"/>
              <a:t>cartes</a:t>
            </a:r>
            <a:r>
              <a:rPr lang="en-US" dirty="0" smtClean="0"/>
              <a:t> </a:t>
            </a:r>
            <a:r>
              <a:rPr lang="en-US" dirty="0" err="1" smtClean="0"/>
              <a:t>thématiques</a:t>
            </a:r>
            <a:r>
              <a:rPr lang="en-US" dirty="0" smtClean="0"/>
              <a:t>)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des </a:t>
            </a:r>
            <a:r>
              <a:rPr lang="en-US" dirty="0" err="1" smtClean="0"/>
              <a:t>contrôles</a:t>
            </a:r>
            <a:r>
              <a:rPr lang="en-US" dirty="0" smtClean="0"/>
              <a:t> : carte de </a:t>
            </a:r>
            <a:r>
              <a:rPr lang="en-US" dirty="0" err="1" smtClean="0"/>
              <a:t>localisation</a:t>
            </a:r>
            <a:r>
              <a:rPr lang="en-US" dirty="0" smtClean="0"/>
              <a:t>, </a:t>
            </a:r>
            <a:r>
              <a:rPr lang="en-US" dirty="0" err="1" smtClean="0"/>
              <a:t>barre</a:t>
            </a:r>
            <a:r>
              <a:rPr lang="en-US" dirty="0" smtClean="0"/>
              <a:t> </a:t>
            </a:r>
            <a:r>
              <a:rPr lang="en-US" dirty="0" err="1" smtClean="0"/>
              <a:t>d’échelle</a:t>
            </a:r>
            <a:r>
              <a:rPr lang="en-US" dirty="0" smtClean="0"/>
              <a:t>, table des </a:t>
            </a:r>
            <a:r>
              <a:rPr lang="en-US" dirty="0" err="1" smtClean="0"/>
              <a:t>matières</a:t>
            </a:r>
            <a:r>
              <a:rPr lang="en-US" dirty="0" smtClean="0"/>
              <a:t>, </a:t>
            </a:r>
            <a:r>
              <a:rPr lang="en-US" dirty="0" err="1" smtClean="0"/>
              <a:t>coordonnées</a:t>
            </a:r>
            <a:r>
              <a:rPr lang="en-US" dirty="0" smtClean="0"/>
              <a:t> de la </a:t>
            </a:r>
            <a:r>
              <a:rPr lang="en-US" dirty="0" err="1" smtClean="0"/>
              <a:t>souris</a:t>
            </a:r>
            <a:r>
              <a:rPr lang="en-US" dirty="0" smtClean="0"/>
              <a:t>, </a:t>
            </a:r>
            <a:r>
              <a:rPr lang="en-US" dirty="0" err="1" smtClean="0"/>
              <a:t>outils</a:t>
            </a:r>
            <a:r>
              <a:rPr lang="en-US" dirty="0" smtClean="0"/>
              <a:t> de navigation …</a:t>
            </a:r>
          </a:p>
          <a:p>
            <a:pPr marL="0" lvl="1"/>
            <a:endParaRPr lang="en-US" dirty="0" smtClean="0"/>
          </a:p>
          <a:p>
            <a:pPr marL="0" lvl="1"/>
            <a:r>
              <a:rPr lang="en-US" dirty="0" err="1" smtClean="0"/>
              <a:t>Ouvrir</a:t>
            </a:r>
            <a:r>
              <a:rPr lang="en-US" dirty="0" smtClean="0"/>
              <a:t> le html </a:t>
            </a:r>
            <a:r>
              <a:rPr lang="en-US" dirty="0" err="1" smtClean="0"/>
              <a:t>dans</a:t>
            </a:r>
            <a:r>
              <a:rPr lang="en-US" dirty="0" smtClean="0"/>
              <a:t> un </a:t>
            </a:r>
            <a:r>
              <a:rPr lang="en-US" dirty="0" err="1" smtClean="0"/>
              <a:t>navigateur</a:t>
            </a:r>
            <a:r>
              <a:rPr lang="en-US" dirty="0" smtClean="0"/>
              <a:t> Internet </a:t>
            </a:r>
            <a:r>
              <a:rPr lang="en-US" dirty="0" err="1" smtClean="0"/>
              <a:t>permet</a:t>
            </a:r>
            <a:r>
              <a:rPr lang="en-US" dirty="0" smtClean="0"/>
              <a:t> </a:t>
            </a:r>
            <a:r>
              <a:rPr lang="en-US" dirty="0" err="1" smtClean="0"/>
              <a:t>d’afficher</a:t>
            </a:r>
            <a:r>
              <a:rPr lang="en-US" dirty="0" smtClean="0"/>
              <a:t> la carte !  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55" y="3186560"/>
            <a:ext cx="2298458" cy="31306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67513" y="449421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867" y="3658157"/>
            <a:ext cx="3978666" cy="21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5272564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Les couches WMS </a:t>
            </a:r>
            <a:r>
              <a:rPr lang="en-US" dirty="0" err="1" smtClean="0"/>
              <a:t>peuvent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affichées</a:t>
            </a:r>
            <a:r>
              <a:rPr lang="en-US" dirty="0" smtClean="0"/>
              <a:t> de </a:t>
            </a:r>
            <a:r>
              <a:rPr lang="en-US" dirty="0" err="1" smtClean="0"/>
              <a:t>différentes</a:t>
            </a:r>
            <a:r>
              <a:rPr lang="en-US" dirty="0" smtClean="0"/>
              <a:t> </a:t>
            </a:r>
            <a:r>
              <a:rPr lang="en-US" dirty="0" err="1" smtClean="0"/>
              <a:t>manières</a:t>
            </a:r>
            <a:r>
              <a:rPr lang="en-US" dirty="0" smtClean="0"/>
              <a:t> :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</a:t>
            </a:r>
            <a:r>
              <a:rPr lang="en-US" dirty="0" err="1" smtClean="0"/>
              <a:t>OpenLayers</a:t>
            </a:r>
            <a:r>
              <a:rPr lang="en-US" dirty="0" smtClean="0"/>
              <a:t> (Cf. </a:t>
            </a:r>
            <a:r>
              <a:rPr lang="en-US" dirty="0" err="1" smtClean="0"/>
              <a:t>diapos</a:t>
            </a:r>
            <a:r>
              <a:rPr lang="en-US" dirty="0" smtClean="0"/>
              <a:t> </a:t>
            </a:r>
            <a:r>
              <a:rPr lang="en-US" dirty="0" err="1" smtClean="0"/>
              <a:t>précédentes</a:t>
            </a:r>
            <a:r>
              <a:rPr lang="en-US" dirty="0" smtClean="0"/>
              <a:t>)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Google Earth (Cf. </a:t>
            </a:r>
            <a:r>
              <a:rPr lang="en-US" dirty="0" err="1" smtClean="0"/>
              <a:t>diapos</a:t>
            </a:r>
            <a:r>
              <a:rPr lang="en-US" dirty="0" smtClean="0"/>
              <a:t> </a:t>
            </a:r>
            <a:r>
              <a:rPr lang="en-US" dirty="0" err="1" smtClean="0"/>
              <a:t>précédentes</a:t>
            </a:r>
            <a:r>
              <a:rPr lang="en-US" dirty="0" smtClean="0"/>
              <a:t>)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un client SIG (</a:t>
            </a:r>
            <a:r>
              <a:rPr lang="en-US" dirty="0" err="1" smtClean="0"/>
              <a:t>Esri</a:t>
            </a:r>
            <a:r>
              <a:rPr lang="en-US" dirty="0" smtClean="0"/>
              <a:t> ArcGIS, QGIS, …)</a:t>
            </a:r>
          </a:p>
          <a:p>
            <a:pPr lvl="1"/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Affichage</a:t>
            </a: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QGIS: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US" dirty="0" err="1" smtClean="0"/>
              <a:t>Ajouter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couche</a:t>
            </a:r>
            <a:r>
              <a:rPr lang="en-US" dirty="0" smtClean="0"/>
              <a:t> WMS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US" dirty="0" smtClean="0"/>
              <a:t>“Nouvelle connection” -&gt; </a:t>
            </a:r>
            <a:r>
              <a:rPr lang="en-US" dirty="0" err="1" smtClean="0"/>
              <a:t>lui</a:t>
            </a:r>
            <a:r>
              <a:rPr lang="en-US" dirty="0" smtClean="0"/>
              <a:t> </a:t>
            </a:r>
            <a:r>
              <a:rPr lang="en-US" dirty="0" err="1" smtClean="0"/>
              <a:t>donner</a:t>
            </a:r>
            <a:r>
              <a:rPr lang="en-US" dirty="0" smtClean="0"/>
              <a:t> un nom (ex: Preview – WMS).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US" dirty="0" err="1" smtClean="0"/>
              <a:t>Saisir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URL WMS (ex: http://preview.grid.unep.ch:8080/geoserver/wms?)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US" dirty="0" err="1" smtClean="0"/>
              <a:t>Valider</a:t>
            </a:r>
            <a:r>
              <a:rPr lang="en-US" dirty="0" smtClean="0"/>
              <a:t> et se connecter, </a:t>
            </a:r>
            <a:r>
              <a:rPr lang="en-US" dirty="0" err="1" smtClean="0"/>
              <a:t>puis</a:t>
            </a:r>
            <a:r>
              <a:rPr lang="en-US" dirty="0" smtClean="0"/>
              <a:t> trier les couches par </a:t>
            </a:r>
            <a:r>
              <a:rPr lang="en-US" dirty="0" err="1" smtClean="0"/>
              <a:t>leur</a:t>
            </a:r>
            <a:r>
              <a:rPr lang="en-US" dirty="0" smtClean="0"/>
              <a:t> </a:t>
            </a:r>
            <a:r>
              <a:rPr lang="en-US" dirty="0" err="1" smtClean="0"/>
              <a:t>titre</a:t>
            </a:r>
            <a:endParaRPr lang="en-US" dirty="0" smtClean="0"/>
          </a:p>
          <a:p>
            <a:pPr marL="800100" lvl="2" indent="-342900">
              <a:buFont typeface="+mj-lt"/>
              <a:buAutoNum type="arabicParenR"/>
            </a:pPr>
            <a:r>
              <a:rPr lang="en-US" dirty="0" err="1" smtClean="0"/>
              <a:t>Utiliser</a:t>
            </a:r>
            <a:r>
              <a:rPr lang="en-US" dirty="0" smtClean="0"/>
              <a:t> le </a:t>
            </a:r>
            <a:r>
              <a:rPr lang="en-US" dirty="0" err="1" smtClean="0"/>
              <a:t>bouton</a:t>
            </a:r>
            <a:r>
              <a:rPr lang="en-US" dirty="0" smtClean="0"/>
              <a:t> </a:t>
            </a:r>
            <a:r>
              <a:rPr lang="en-US" dirty="0" err="1" smtClean="0"/>
              <a:t>d’identification</a:t>
            </a:r>
            <a:r>
              <a:rPr lang="en-US" dirty="0" smtClean="0"/>
              <a:t> pour </a:t>
            </a:r>
            <a:r>
              <a:rPr lang="en-US" dirty="0" err="1" smtClean="0"/>
              <a:t>afficher</a:t>
            </a:r>
            <a:r>
              <a:rPr lang="en-US" dirty="0" smtClean="0"/>
              <a:t> plus </a:t>
            </a:r>
            <a:r>
              <a:rPr lang="en-US" dirty="0" err="1" smtClean="0"/>
              <a:t>d’informations</a:t>
            </a:r>
            <a:r>
              <a:rPr lang="en-US" dirty="0" smtClean="0"/>
              <a:t>   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visualiser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244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Les services WMS : </a:t>
            </a:r>
            <a:r>
              <a:rPr lang="en-US" b="1" i="1" dirty="0" err="1" smtClean="0"/>
              <a:t>visualisation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304" y="3126115"/>
            <a:ext cx="317112" cy="2989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004" y="167015"/>
            <a:ext cx="2225796" cy="14634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29" y="1876646"/>
            <a:ext cx="2987871" cy="19827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18150" y="163045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418150" y="4927082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766" y="4115087"/>
            <a:ext cx="2976234" cy="17202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13332" y="3859423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765732" y="570921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705" y="6027356"/>
            <a:ext cx="2151618" cy="6579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5441596"/>
            <a:ext cx="381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Comment </a:t>
            </a:r>
            <a:r>
              <a:rPr lang="en-US" sz="2600" b="1" dirty="0" err="1" smtClean="0"/>
              <a:t>télécharger</a:t>
            </a:r>
            <a:r>
              <a:rPr lang="en-US" sz="2600" b="1" dirty="0" smtClean="0"/>
              <a:t> des </a:t>
            </a:r>
            <a:r>
              <a:rPr lang="en-US" sz="2600" b="1" dirty="0" err="1" smtClean="0"/>
              <a:t>données</a:t>
            </a:r>
            <a:r>
              <a:rPr lang="en-US" sz="2600" b="1" dirty="0" smtClean="0"/>
              <a:t> 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881011"/>
            <a:ext cx="4590686" cy="34064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20122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Mots </a:t>
            </a:r>
            <a:r>
              <a:rPr lang="en-US" b="1" u="sng" dirty="0" err="1" smtClean="0"/>
              <a:t>clé</a:t>
            </a:r>
            <a:r>
              <a:rPr lang="en-US" b="1" u="sng" dirty="0" smtClean="0"/>
              <a:t>:</a:t>
            </a:r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/>
              <a:t> </a:t>
            </a:r>
            <a:r>
              <a:rPr lang="en-US" dirty="0" err="1" smtClean="0"/>
              <a:t>Téléchargement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Extensions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WFS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WCS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5423270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</a:t>
            </a:r>
            <a:r>
              <a:rPr lang="en-US" dirty="0" err="1" smtClean="0"/>
              <a:t>partie</a:t>
            </a:r>
            <a:r>
              <a:rPr lang="en-US" dirty="0" smtClean="0"/>
              <a:t> QGIS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utilisé</a:t>
            </a:r>
            <a:r>
              <a:rPr lang="en-US" dirty="0" smtClean="0"/>
              <a:t> en </a:t>
            </a:r>
            <a:r>
              <a:rPr lang="en-US" dirty="0" err="1" smtClean="0"/>
              <a:t>tant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client</a:t>
            </a:r>
          </a:p>
          <a:p>
            <a:pPr lvl="1"/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Ajouter</a:t>
            </a:r>
            <a:r>
              <a:rPr lang="en-US" dirty="0" smtClean="0"/>
              <a:t> un  Web Feature Services </a:t>
            </a:r>
            <a:r>
              <a:rPr lang="en-US" dirty="0" err="1" smtClean="0"/>
              <a:t>depuis</a:t>
            </a:r>
            <a:r>
              <a:rPr lang="en-US" dirty="0" smtClean="0"/>
              <a:t> QGIS: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US" dirty="0" err="1" smtClean="0"/>
              <a:t>Ajouter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couche</a:t>
            </a:r>
            <a:r>
              <a:rPr lang="en-US" dirty="0" smtClean="0"/>
              <a:t> WFS 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US" dirty="0" smtClean="0"/>
              <a:t>Nouvelle connection -&gt; </a:t>
            </a:r>
            <a:r>
              <a:rPr lang="en-US" dirty="0" err="1" smtClean="0"/>
              <a:t>lui</a:t>
            </a:r>
            <a:r>
              <a:rPr lang="en-US" dirty="0" smtClean="0"/>
              <a:t> </a:t>
            </a:r>
            <a:r>
              <a:rPr lang="en-US" dirty="0" err="1" smtClean="0"/>
              <a:t>donner</a:t>
            </a:r>
            <a:r>
              <a:rPr lang="en-US" dirty="0" smtClean="0"/>
              <a:t> un nom (ex: Preview – WFS).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US" dirty="0" err="1" smtClean="0"/>
              <a:t>Saisir</a:t>
            </a:r>
            <a:r>
              <a:rPr lang="en-US" dirty="0" smtClean="0"/>
              <a:t> </a:t>
            </a:r>
            <a:r>
              <a:rPr lang="en-US" dirty="0" err="1" smtClean="0"/>
              <a:t>l’URL</a:t>
            </a:r>
            <a:r>
              <a:rPr lang="en-US" dirty="0" smtClean="0"/>
              <a:t> WFS (ex: http://localhost:8080/geoserver/wfs)</a:t>
            </a:r>
          </a:p>
          <a:p>
            <a:pPr marL="800100" lvl="2" indent="-342900">
              <a:buFont typeface="+mj-lt"/>
              <a:buAutoNum type="arabicParenR"/>
            </a:pPr>
            <a:r>
              <a:rPr lang="en-US" dirty="0" err="1" smtClean="0"/>
              <a:t>Valider</a:t>
            </a:r>
            <a:r>
              <a:rPr lang="en-US" dirty="0" smtClean="0"/>
              <a:t>, se connecter et trier les couches par </a:t>
            </a:r>
            <a:r>
              <a:rPr lang="en-US" dirty="0" err="1" smtClean="0"/>
              <a:t>leur</a:t>
            </a:r>
            <a:r>
              <a:rPr lang="en-US" dirty="0" smtClean="0"/>
              <a:t> </a:t>
            </a:r>
            <a:r>
              <a:rPr lang="en-US" dirty="0" err="1" smtClean="0"/>
              <a:t>titre</a:t>
            </a:r>
            <a:endParaRPr lang="en-US" dirty="0" smtClean="0"/>
          </a:p>
          <a:p>
            <a:pPr marL="800100" lvl="2" indent="-342900">
              <a:buFont typeface="+mj-lt"/>
              <a:buAutoNum type="arabicParenR"/>
            </a:pPr>
            <a:r>
              <a:rPr lang="en-US" dirty="0" err="1" smtClean="0"/>
              <a:t>Sélectionner</a:t>
            </a:r>
            <a:r>
              <a:rPr lang="en-US" dirty="0" smtClean="0"/>
              <a:t> </a:t>
            </a:r>
            <a:r>
              <a:rPr lang="en-US" dirty="0" err="1" smtClean="0"/>
              <a:t>lmz_po_shp</a:t>
            </a:r>
            <a:r>
              <a:rPr lang="en-US" dirty="0" smtClean="0"/>
              <a:t> layer qui a </a:t>
            </a:r>
            <a:r>
              <a:rPr lang="en-US" dirty="0" err="1" smtClean="0"/>
              <a:t>été</a:t>
            </a:r>
            <a:r>
              <a:rPr lang="en-US" dirty="0" smtClean="0"/>
              <a:t> </a:t>
            </a:r>
            <a:r>
              <a:rPr lang="en-US" dirty="0" err="1" smtClean="0"/>
              <a:t>publié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r>
              <a:rPr lang="en-US" dirty="0" smtClean="0"/>
              <a:t> </a:t>
            </a:r>
            <a:r>
              <a:rPr lang="en-US" dirty="0" err="1" smtClean="0"/>
              <a:t>précédemment</a:t>
            </a:r>
            <a:endParaRPr lang="en-US" dirty="0" smtClean="0"/>
          </a:p>
          <a:p>
            <a:pPr marL="800100" lvl="2" indent="-342900">
              <a:buFont typeface="+mj-lt"/>
              <a:buAutoNum type="arabicParenR"/>
            </a:pPr>
            <a:r>
              <a:rPr lang="en-US" dirty="0" smtClean="0"/>
              <a:t>Les </a:t>
            </a:r>
            <a:r>
              <a:rPr lang="en-US" dirty="0" err="1" smtClean="0"/>
              <a:t>attributs</a:t>
            </a:r>
            <a:r>
              <a:rPr lang="en-US" dirty="0" smtClean="0"/>
              <a:t> </a:t>
            </a:r>
            <a:r>
              <a:rPr lang="en-US" dirty="0" err="1" smtClean="0"/>
              <a:t>peuvent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visualisés</a:t>
            </a:r>
            <a:r>
              <a:rPr lang="en-US" dirty="0" smtClean="0"/>
              <a:t> par le </a:t>
            </a:r>
            <a:r>
              <a:rPr lang="en-US" dirty="0" err="1" smtClean="0"/>
              <a:t>bouton</a:t>
            </a:r>
            <a:r>
              <a:rPr lang="en-US" dirty="0" smtClean="0"/>
              <a:t> </a:t>
            </a:r>
            <a:r>
              <a:rPr lang="en-US" dirty="0" err="1" smtClean="0"/>
              <a:t>d’identification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la table </a:t>
            </a:r>
            <a:r>
              <a:rPr lang="en-US" dirty="0" err="1" smtClean="0"/>
              <a:t>attributaire</a:t>
            </a:r>
            <a:endParaRPr lang="en-US" dirty="0" smtClean="0"/>
          </a:p>
          <a:p>
            <a:pPr marL="800100" lvl="2" indent="-342900"/>
            <a:r>
              <a:rPr lang="en-US" dirty="0" smtClean="0"/>
              <a:t> </a:t>
            </a:r>
          </a:p>
          <a:p>
            <a:pPr marL="1588" lvl="2" indent="7938">
              <a:buFont typeface="Arial"/>
              <a:buChar char="•"/>
            </a:pPr>
            <a:r>
              <a:rPr lang="en-US" dirty="0" smtClean="0"/>
              <a:t> La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ensuite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exportée</a:t>
            </a:r>
            <a:r>
              <a:rPr lang="en-US" dirty="0" smtClean="0"/>
              <a:t> en </a:t>
            </a:r>
            <a:r>
              <a:rPr lang="en-US" dirty="0" err="1" smtClean="0"/>
              <a:t>fichier</a:t>
            </a:r>
            <a:r>
              <a:rPr lang="en-US" dirty="0" smtClean="0"/>
              <a:t> de </a:t>
            </a:r>
            <a:r>
              <a:rPr lang="en-US" dirty="0" err="1" smtClean="0"/>
              <a:t>formes</a:t>
            </a:r>
            <a:endParaRPr lang="en-US" dirty="0" smtClean="0"/>
          </a:p>
          <a:p>
            <a:pPr marL="1588" lvl="2" indent="7938"/>
            <a:r>
              <a:rPr lang="en-US" dirty="0" smtClean="0"/>
              <a:t>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télécharger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352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Télécharger</a:t>
            </a:r>
            <a:r>
              <a:rPr lang="en-US" b="1" i="1" dirty="0" smtClean="0"/>
              <a:t> et </a:t>
            </a:r>
            <a:r>
              <a:rPr lang="en-US" b="1" i="1" dirty="0" err="1" smtClean="0"/>
              <a:t>éditer</a:t>
            </a:r>
            <a:r>
              <a:rPr lang="en-US" b="1" i="1" dirty="0" smtClean="0"/>
              <a:t> des </a:t>
            </a:r>
            <a:r>
              <a:rPr lang="en-US" b="1" i="1" dirty="0" err="1" smtClean="0"/>
              <a:t>données</a:t>
            </a:r>
            <a:r>
              <a:rPr lang="en-US" b="1" i="1" dirty="0" smtClean="0"/>
              <a:t> </a:t>
            </a:r>
            <a:r>
              <a:rPr lang="en-US" b="1" i="1" dirty="0" err="1" smtClean="0"/>
              <a:t>depuis</a:t>
            </a:r>
            <a:r>
              <a:rPr lang="en-US" b="1" i="1" dirty="0" smtClean="0"/>
              <a:t> un client SIG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763" y="2177402"/>
            <a:ext cx="287603" cy="287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83" y="720669"/>
            <a:ext cx="2598601" cy="17443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18150" y="239388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935" y="5163820"/>
            <a:ext cx="381000" cy="3937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848589">
            <a:off x="6893844" y="3859962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19810317">
            <a:off x="8051812" y="3861251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9" name="Picture 18" descr="Screen Shot 2013-12-06 at 10.48.5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63" y="2722577"/>
            <a:ext cx="2851547" cy="1213944"/>
          </a:xfrm>
          <a:prstGeom prst="rect">
            <a:avLst/>
          </a:prstGeom>
        </p:spPr>
      </p:pic>
      <p:pic>
        <p:nvPicPr>
          <p:cNvPr id="20" name="Picture 19" descr="Screen Shot 2013-12-06bi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6285" y="4207966"/>
            <a:ext cx="2047715" cy="1026417"/>
          </a:xfrm>
          <a:prstGeom prst="rect">
            <a:avLst/>
          </a:prstGeom>
        </p:spPr>
      </p:pic>
      <p:pic>
        <p:nvPicPr>
          <p:cNvPr id="21" name="Picture 20" descr="Screen Shot 2013-12-06tr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836" y="4389408"/>
            <a:ext cx="1322240" cy="133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télécharger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352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Télécharger</a:t>
            </a:r>
            <a:r>
              <a:rPr lang="en-US" b="1" i="1" dirty="0"/>
              <a:t> et </a:t>
            </a:r>
            <a:r>
              <a:rPr lang="en-US" b="1" i="1" dirty="0" err="1"/>
              <a:t>éditer</a:t>
            </a:r>
            <a:r>
              <a:rPr lang="en-US" b="1" i="1" dirty="0"/>
              <a:t> des </a:t>
            </a:r>
            <a:r>
              <a:rPr lang="en-US" b="1" i="1" dirty="0" err="1"/>
              <a:t>données</a:t>
            </a:r>
            <a:r>
              <a:rPr lang="en-US" b="1" i="1" dirty="0"/>
              <a:t> </a:t>
            </a:r>
            <a:r>
              <a:rPr lang="en-US" b="1" i="1" dirty="0" err="1"/>
              <a:t>depuis</a:t>
            </a:r>
            <a:r>
              <a:rPr lang="en-US" b="1" i="1" dirty="0"/>
              <a:t> un client SIG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54232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Si le WFS </a:t>
            </a:r>
            <a:r>
              <a:rPr lang="en-US" dirty="0" err="1" smtClean="0"/>
              <a:t>est</a:t>
            </a:r>
            <a:r>
              <a:rPr lang="en-US" dirty="0" smtClean="0"/>
              <a:t> “</a:t>
            </a:r>
            <a:r>
              <a:rPr lang="en-US" dirty="0" err="1" smtClean="0"/>
              <a:t>transactionnel</a:t>
            </a:r>
            <a:r>
              <a:rPr lang="en-US" dirty="0" smtClean="0"/>
              <a:t>” les </a:t>
            </a:r>
            <a:r>
              <a:rPr lang="en-US" dirty="0" err="1" smtClean="0"/>
              <a:t>utilisateurs</a:t>
            </a:r>
            <a:r>
              <a:rPr lang="en-US" dirty="0" smtClean="0"/>
              <a:t> </a:t>
            </a:r>
            <a:r>
              <a:rPr lang="en-US" dirty="0" err="1" smtClean="0"/>
              <a:t>peuvent</a:t>
            </a:r>
            <a:r>
              <a:rPr lang="en-US" dirty="0" smtClean="0"/>
              <a:t> </a:t>
            </a:r>
            <a:r>
              <a:rPr lang="en-US" dirty="0" err="1" smtClean="0"/>
              <a:t>éditer</a:t>
            </a:r>
            <a:r>
              <a:rPr lang="en-US" dirty="0" smtClean="0"/>
              <a:t> la </a:t>
            </a:r>
            <a:r>
              <a:rPr lang="en-US" dirty="0" err="1" smtClean="0"/>
              <a:t>donnée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partir</a:t>
            </a:r>
            <a:r>
              <a:rPr lang="en-US" dirty="0" smtClean="0"/>
              <a:t> de la </a:t>
            </a:r>
            <a:r>
              <a:rPr lang="en-US" dirty="0" err="1" smtClean="0"/>
              <a:t>barre</a:t>
            </a:r>
            <a:r>
              <a:rPr lang="en-US" dirty="0" smtClean="0"/>
              <a:t> </a:t>
            </a:r>
            <a:r>
              <a:rPr lang="en-US" dirty="0" err="1" smtClean="0"/>
              <a:t>d’outils</a:t>
            </a:r>
            <a:r>
              <a:rPr lang="en-US" dirty="0" smtClean="0"/>
              <a:t> </a:t>
            </a:r>
            <a:r>
              <a:rPr lang="en-US" dirty="0" err="1" smtClean="0"/>
              <a:t>d’édition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pouvez</a:t>
            </a:r>
            <a:r>
              <a:rPr lang="en-US" dirty="0" smtClean="0"/>
              <a:t> par ex. </a:t>
            </a:r>
            <a:r>
              <a:rPr lang="en-US" dirty="0" err="1" smtClean="0"/>
              <a:t>déplacer</a:t>
            </a:r>
            <a:r>
              <a:rPr lang="en-US" dirty="0" smtClean="0"/>
              <a:t> un point (</a:t>
            </a:r>
            <a:r>
              <a:rPr lang="en-US" dirty="0" err="1" smtClean="0"/>
              <a:t>celui</a:t>
            </a:r>
            <a:r>
              <a:rPr lang="en-US" dirty="0" smtClean="0"/>
              <a:t> en rouge), </a:t>
            </a:r>
            <a:r>
              <a:rPr lang="en-US" dirty="0" err="1" smtClean="0"/>
              <a:t>ce</a:t>
            </a:r>
            <a:r>
              <a:rPr lang="en-US" dirty="0" smtClean="0"/>
              <a:t> qui </a:t>
            </a:r>
            <a:r>
              <a:rPr lang="en-US" dirty="0" err="1" smtClean="0"/>
              <a:t>modifie</a:t>
            </a:r>
            <a:r>
              <a:rPr lang="en-US" dirty="0" smtClean="0"/>
              <a:t> la </a:t>
            </a:r>
            <a:r>
              <a:rPr lang="en-US" dirty="0" err="1" smtClean="0"/>
              <a:t>géométrie</a:t>
            </a:r>
            <a:r>
              <a:rPr lang="en-US" dirty="0" smtClean="0"/>
              <a:t> de </a:t>
            </a:r>
            <a:r>
              <a:rPr lang="en-US" dirty="0" err="1" smtClean="0"/>
              <a:t>l’entité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Si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sauvegardez</a:t>
            </a:r>
            <a:r>
              <a:rPr lang="en-US" dirty="0" smtClean="0"/>
              <a:t> </a:t>
            </a:r>
            <a:r>
              <a:rPr lang="en-US" dirty="0" err="1" smtClean="0"/>
              <a:t>vos</a:t>
            </a:r>
            <a:r>
              <a:rPr lang="en-US" dirty="0" smtClean="0"/>
              <a:t> </a:t>
            </a:r>
            <a:r>
              <a:rPr lang="en-US" dirty="0" err="1" smtClean="0"/>
              <a:t>mises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jour </a:t>
            </a:r>
            <a:r>
              <a:rPr lang="en-US" dirty="0" err="1" smtClean="0"/>
              <a:t>elles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enregistrées</a:t>
            </a:r>
            <a:r>
              <a:rPr lang="en-US" dirty="0" smtClean="0"/>
              <a:t> et </a:t>
            </a:r>
            <a:r>
              <a:rPr lang="en-US" dirty="0" err="1" smtClean="0"/>
              <a:t>visibles</a:t>
            </a:r>
            <a:r>
              <a:rPr lang="en-US" dirty="0" smtClean="0"/>
              <a:t> en </a:t>
            </a:r>
            <a:r>
              <a:rPr lang="en-US" dirty="0" err="1" smtClean="0"/>
              <a:t>ligne</a:t>
            </a:r>
            <a:r>
              <a:rPr lang="en-US" dirty="0" smtClean="0"/>
              <a:t> ! 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774" y="1411939"/>
            <a:ext cx="1854200" cy="546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363" y="2309451"/>
            <a:ext cx="1774939" cy="1085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363" y="3567135"/>
            <a:ext cx="1815537" cy="11022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222968" y="194011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180186" y="302573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/>
          </p:cNvSpPr>
          <p:nvPr/>
        </p:nvSpPr>
        <p:spPr bwMode="auto">
          <a:xfrm>
            <a:off x="7652742" y="6491883"/>
            <a:ext cx="1361137" cy="2000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687"/>
              </a:spcBef>
            </a:pPr>
            <a:r>
              <a:rPr lang="en-US" sz="1300" i="1" dirty="0">
                <a:ea typeface="Gill Sans" pitchFamily="-84" charset="0"/>
                <a:cs typeface="Gill Sans" pitchFamily="-84" charset="0"/>
              </a:rPr>
              <a:t>Science Staff (2011)</a:t>
            </a:r>
          </a:p>
        </p:txBody>
      </p:sp>
      <p:sp>
        <p:nvSpPr>
          <p:cNvPr id="44034" name="Rectangle 2"/>
          <p:cNvSpPr>
            <a:spLocks/>
          </p:cNvSpPr>
          <p:nvPr/>
        </p:nvSpPr>
        <p:spPr bwMode="auto">
          <a:xfrm>
            <a:off x="1282343" y="345440"/>
            <a:ext cx="6916777" cy="9465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n-US" sz="32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Où</a:t>
            </a:r>
            <a:r>
              <a:rPr lang="en-U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archivez-vous</a:t>
            </a:r>
            <a:r>
              <a:rPr lang="en-U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les </a:t>
            </a:r>
            <a:r>
              <a:rPr lang="en-US" sz="32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générées</a:t>
            </a:r>
            <a:r>
              <a:rPr lang="en-U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dans</a:t>
            </a:r>
            <a:r>
              <a:rPr lang="en-U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votre</a:t>
            </a:r>
            <a:r>
              <a:rPr lang="en-U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labo</a:t>
            </a:r>
            <a:r>
              <a:rPr lang="en-U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ou</a:t>
            </a:r>
            <a:r>
              <a:rPr lang="en-U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par </a:t>
            </a:r>
            <a:r>
              <a:rPr lang="en-US" sz="32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votre</a:t>
            </a:r>
            <a:r>
              <a:rPr lang="en-U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recherche</a:t>
            </a:r>
            <a:r>
              <a:rPr lang="en-U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?</a:t>
            </a:r>
            <a:endParaRPr lang="en-US" sz="32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aphicFrame>
        <p:nvGraphicFramePr>
          <p:cNvPr id="39939" name="Object 2"/>
          <p:cNvGraphicFramePr>
            <a:graphicFrameLocks/>
          </p:cNvGraphicFramePr>
          <p:nvPr/>
        </p:nvGraphicFramePr>
        <p:xfrm>
          <a:off x="2170431" y="1704623"/>
          <a:ext cx="4900929" cy="442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26" name="Chart" r:id="rId4" imgW="11995769" imgH="10827927" progId="MSGraph.Chart.8">
                  <p:embed/>
                </p:oleObj>
              </mc:Choice>
              <mc:Fallback>
                <p:oleObj name="Chart" r:id="rId4" imgW="11995769" imgH="10827927" progId="MSGraph.Chart.8">
                  <p:embed/>
                  <p:pic>
                    <p:nvPicPr>
                      <p:cNvPr id="0" name="Picture 17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0431" y="1704623"/>
                        <a:ext cx="4900929" cy="442341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9939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Comment </a:t>
            </a:r>
            <a:r>
              <a:rPr lang="en-US" sz="2600" b="1" dirty="0" err="1" smtClean="0"/>
              <a:t>analyser</a:t>
            </a:r>
            <a:r>
              <a:rPr lang="en-US" sz="2600" b="1" dirty="0" smtClean="0"/>
              <a:t> des </a:t>
            </a:r>
            <a:r>
              <a:rPr lang="en-US" sz="2600" b="1" dirty="0" err="1" smtClean="0"/>
              <a:t>données</a:t>
            </a:r>
            <a:r>
              <a:rPr lang="en-US" sz="2600" b="1" dirty="0" smtClean="0"/>
              <a:t> 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301052"/>
            <a:ext cx="4034800" cy="29576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2238437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Keywords:</a:t>
            </a:r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environnementales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Géotraitement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Serveur</a:t>
            </a:r>
            <a:r>
              <a:rPr lang="en-US" dirty="0" smtClean="0"/>
              <a:t> local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PyWPS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Serveur</a:t>
            </a:r>
            <a:r>
              <a:rPr lang="en-US" dirty="0" smtClean="0"/>
              <a:t> distant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Web Processing Service (WPS)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542327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Un script Python a </a:t>
            </a:r>
            <a:r>
              <a:rPr lang="en-US" dirty="0" err="1" smtClean="0"/>
              <a:t>été</a:t>
            </a:r>
            <a:r>
              <a:rPr lang="en-US" dirty="0" smtClean="0"/>
              <a:t> </a:t>
            </a:r>
            <a:r>
              <a:rPr lang="en-US" dirty="0" err="1" smtClean="0"/>
              <a:t>écrit</a:t>
            </a:r>
            <a:r>
              <a:rPr lang="en-US" dirty="0" smtClean="0"/>
              <a:t> et </a:t>
            </a:r>
            <a:r>
              <a:rPr lang="en-US" dirty="0" err="1" smtClean="0"/>
              <a:t>publié</a:t>
            </a:r>
            <a:r>
              <a:rPr lang="en-US" dirty="0" smtClean="0"/>
              <a:t> </a:t>
            </a:r>
            <a:r>
              <a:rPr lang="en-US" dirty="0" err="1" smtClean="0"/>
              <a:t>lors</a:t>
            </a:r>
            <a:r>
              <a:rPr lang="en-US" dirty="0" smtClean="0"/>
              <a:t> d’un </a:t>
            </a:r>
            <a:r>
              <a:rPr lang="en-US" dirty="0" err="1" smtClean="0"/>
              <a:t>chapitre</a:t>
            </a:r>
            <a:r>
              <a:rPr lang="en-US" dirty="0" smtClean="0"/>
              <a:t> </a:t>
            </a:r>
            <a:r>
              <a:rPr lang="en-US" dirty="0" err="1" smtClean="0"/>
              <a:t>précédent</a:t>
            </a:r>
            <a:r>
              <a:rPr lang="en-US" dirty="0" smtClean="0"/>
              <a:t>.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allez</a:t>
            </a:r>
            <a:r>
              <a:rPr lang="en-US" dirty="0" smtClean="0"/>
              <a:t> </a:t>
            </a:r>
            <a:r>
              <a:rPr lang="en-US" dirty="0" err="1" smtClean="0"/>
              <a:t>maintenant</a:t>
            </a:r>
            <a:r>
              <a:rPr lang="en-US" dirty="0" smtClean="0"/>
              <a:t> le </a:t>
            </a:r>
            <a:r>
              <a:rPr lang="en-US" dirty="0" err="1" smtClean="0"/>
              <a:t>consommer</a:t>
            </a: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le client WPS de QGIS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Procédure</a:t>
            </a:r>
            <a:r>
              <a:rPr lang="en-US" dirty="0" smtClean="0"/>
              <a:t>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 err="1" smtClean="0"/>
              <a:t>Ouvrir</a:t>
            </a:r>
            <a:r>
              <a:rPr lang="en-US" dirty="0" smtClean="0"/>
              <a:t> </a:t>
            </a:r>
            <a:r>
              <a:rPr lang="en-US" dirty="0" err="1" smtClean="0"/>
              <a:t>processing.py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un </a:t>
            </a:r>
            <a:r>
              <a:rPr lang="en-US" dirty="0" err="1" smtClean="0"/>
              <a:t>éditeur</a:t>
            </a:r>
            <a:r>
              <a:rPr lang="en-US" dirty="0" smtClean="0"/>
              <a:t> de </a:t>
            </a:r>
            <a:r>
              <a:rPr lang="en-US" dirty="0" err="1" smtClean="0"/>
              <a:t>texte</a:t>
            </a:r>
            <a:r>
              <a:rPr lang="en-US" dirty="0" smtClean="0"/>
              <a:t> (ex: </a:t>
            </a:r>
            <a:r>
              <a:rPr lang="en-US" dirty="0" err="1" smtClean="0"/>
              <a:t>gedit</a:t>
            </a:r>
            <a:r>
              <a:rPr lang="en-US" dirty="0" smtClean="0"/>
              <a:t>)</a:t>
            </a:r>
          </a:p>
          <a:p>
            <a:pPr marL="800100" lvl="1" indent="-342900"/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fichier</a:t>
            </a:r>
            <a:r>
              <a:rPr lang="en-US" dirty="0" smtClean="0"/>
              <a:t> </a:t>
            </a:r>
            <a:r>
              <a:rPr lang="en-US" dirty="0" err="1" smtClean="0"/>
              <a:t>contient</a:t>
            </a:r>
            <a:r>
              <a:rPr lang="en-US" dirty="0" smtClean="0"/>
              <a:t> les </a:t>
            </a:r>
            <a:r>
              <a:rPr lang="en-US" dirty="0" err="1" smtClean="0"/>
              <a:t>paramètres</a:t>
            </a:r>
            <a:r>
              <a:rPr lang="en-US" dirty="0" smtClean="0"/>
              <a:t> </a:t>
            </a:r>
            <a:r>
              <a:rPr lang="en-US" dirty="0" err="1" smtClean="0"/>
              <a:t>d’entrée</a:t>
            </a:r>
            <a:r>
              <a:rPr lang="en-US" dirty="0" smtClean="0"/>
              <a:t> et de sortie: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d’entrée</a:t>
            </a:r>
            <a:r>
              <a:rPr lang="en-US" dirty="0" smtClean="0"/>
              <a:t> avec les </a:t>
            </a:r>
            <a:r>
              <a:rPr lang="en-US" dirty="0" err="1" smtClean="0"/>
              <a:t>entités</a:t>
            </a:r>
            <a:r>
              <a:rPr lang="en-US" dirty="0" smtClean="0"/>
              <a:t> </a:t>
            </a:r>
            <a:r>
              <a:rPr lang="en-US" dirty="0" err="1" smtClean="0"/>
              <a:t>géographiques</a:t>
            </a:r>
            <a:endParaRPr lang="en-US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en-US" dirty="0" smtClean="0"/>
              <a:t>Distance de buffer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dirty="0" err="1" smtClean="0"/>
              <a:t>Fichier</a:t>
            </a:r>
            <a:r>
              <a:rPr lang="en-US" dirty="0" smtClean="0"/>
              <a:t> GML de sortie, </a:t>
            </a:r>
            <a:r>
              <a:rPr lang="en-US" dirty="0" err="1" smtClean="0"/>
              <a:t>encodé</a:t>
            </a:r>
            <a:r>
              <a:rPr lang="en-US" dirty="0" smtClean="0"/>
              <a:t> en xml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dirty="0" smtClean="0"/>
              <a:t>Surface </a:t>
            </a:r>
            <a:r>
              <a:rPr lang="en-US" dirty="0" err="1" smtClean="0"/>
              <a:t>d’interpolation</a:t>
            </a:r>
            <a:r>
              <a:rPr lang="en-US" dirty="0" smtClean="0"/>
              <a:t> qui sera </a:t>
            </a:r>
            <a:r>
              <a:rPr lang="en-US" dirty="0" err="1" smtClean="0"/>
              <a:t>générée</a:t>
            </a:r>
            <a:r>
              <a:rPr lang="en-US" dirty="0" smtClean="0"/>
              <a:t> par le </a:t>
            </a:r>
            <a:r>
              <a:rPr lang="en-US" dirty="0" err="1" smtClean="0"/>
              <a:t>processus</a:t>
            </a:r>
            <a:r>
              <a:rPr lang="en-US" dirty="0" smtClean="0"/>
              <a:t> (image tiff)</a:t>
            </a:r>
          </a:p>
          <a:p>
            <a:pPr marL="800100" lvl="1" indent="-342900">
              <a:buFont typeface="Wingdings" charset="2"/>
              <a:buChar char="Ø"/>
            </a:pPr>
            <a:endParaRPr lang="en-US" dirty="0" smtClean="0"/>
          </a:p>
          <a:p>
            <a:pPr marL="800100" lvl="1" indent="-342900"/>
            <a:r>
              <a:rPr lang="en-US" dirty="0" smtClean="0"/>
              <a:t>Le </a:t>
            </a:r>
            <a:r>
              <a:rPr lang="en-US" dirty="0" err="1" smtClean="0"/>
              <a:t>processus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également</a:t>
            </a:r>
            <a:r>
              <a:rPr lang="en-US" dirty="0" smtClean="0"/>
              <a:t> </a:t>
            </a:r>
            <a:r>
              <a:rPr lang="en-US" dirty="0" err="1" smtClean="0"/>
              <a:t>produire</a:t>
            </a:r>
            <a:r>
              <a:rPr lang="en-US" dirty="0" smtClean="0"/>
              <a:t> un </a:t>
            </a:r>
            <a:r>
              <a:rPr lang="en-US" dirty="0" err="1" smtClean="0"/>
              <a:t>fichier</a:t>
            </a:r>
            <a:r>
              <a:rPr lang="en-US" dirty="0" smtClean="0"/>
              <a:t> de </a:t>
            </a:r>
            <a:r>
              <a:rPr lang="en-US" dirty="0" err="1" smtClean="0"/>
              <a:t>formes</a:t>
            </a:r>
            <a:r>
              <a:rPr lang="en-US" dirty="0" smtClean="0"/>
              <a:t> “</a:t>
            </a:r>
            <a:r>
              <a:rPr lang="en-US" dirty="0" err="1" smtClean="0"/>
              <a:t>outputHull</a:t>
            </a:r>
            <a:r>
              <a:rPr lang="en-US" dirty="0" smtClean="0"/>
              <a:t>” </a:t>
            </a:r>
            <a:r>
              <a:rPr lang="en-US" dirty="0" err="1" smtClean="0"/>
              <a:t>dans</a:t>
            </a:r>
            <a:r>
              <a:rPr lang="en-US" dirty="0" smtClean="0"/>
              <a:t> le dossier /</a:t>
            </a:r>
            <a:r>
              <a:rPr lang="en-US" dirty="0" err="1" smtClean="0"/>
              <a:t>tmp</a:t>
            </a:r>
            <a:r>
              <a:rPr lang="en-US" dirty="0" smtClean="0"/>
              <a:t>	 </a:t>
            </a:r>
            <a:br>
              <a:rPr lang="en-US" dirty="0" smtClean="0"/>
            </a:br>
            <a:r>
              <a:rPr lang="en-US" dirty="0" smtClean="0"/>
              <a:t>  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analyser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57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Consommer</a:t>
            </a:r>
            <a:r>
              <a:rPr lang="en-US" b="1" i="1" dirty="0" smtClean="0"/>
              <a:t> un WPS </a:t>
            </a:r>
            <a:r>
              <a:rPr lang="en-US" b="1" i="1" dirty="0" err="1" smtClean="0"/>
              <a:t>publié</a:t>
            </a:r>
            <a:r>
              <a:rPr lang="en-US" b="1" i="1" dirty="0" smtClean="0"/>
              <a:t> en local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388" y="3035874"/>
            <a:ext cx="3204612" cy="501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300" y="3502087"/>
            <a:ext cx="2736363" cy="460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549" y="3962332"/>
            <a:ext cx="2749251" cy="4759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976" y="4400414"/>
            <a:ext cx="2790755" cy="4116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7300" y="5032438"/>
            <a:ext cx="2986109" cy="33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6530" y="1277232"/>
            <a:ext cx="809027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2"/>
            </a:pPr>
            <a:r>
              <a:rPr lang="en-US" dirty="0" err="1" smtClean="0"/>
              <a:t>Depuis</a:t>
            </a:r>
            <a:r>
              <a:rPr lang="en-US" dirty="0" smtClean="0"/>
              <a:t> QGIS, </a:t>
            </a:r>
            <a:r>
              <a:rPr lang="en-US" dirty="0" err="1" smtClean="0"/>
              <a:t>ajouter</a:t>
            </a:r>
            <a:r>
              <a:rPr lang="en-US" dirty="0" smtClean="0"/>
              <a:t> “</a:t>
            </a:r>
            <a:r>
              <a:rPr lang="en-US" dirty="0" err="1" smtClean="0"/>
              <a:t>Measures.gml</a:t>
            </a:r>
            <a:r>
              <a:rPr lang="en-US" dirty="0" smtClean="0"/>
              <a:t>” (EPSG:4326)</a:t>
            </a:r>
          </a:p>
          <a:p>
            <a:pPr marL="522288" indent="-342900">
              <a:buFont typeface="+mj-lt"/>
              <a:buAutoNum type="arabicParenR" startAt="2"/>
            </a:pPr>
            <a:r>
              <a:rPr lang="en-US" dirty="0" smtClean="0"/>
              <a:t>Se connecter au </a:t>
            </a:r>
            <a:r>
              <a:rPr lang="en-US" dirty="0" err="1" smtClean="0"/>
              <a:t>serveur</a:t>
            </a:r>
            <a:r>
              <a:rPr lang="en-US" dirty="0" smtClean="0"/>
              <a:t> WPS local </a:t>
            </a:r>
            <a:r>
              <a:rPr lang="en-US" dirty="0" err="1" smtClean="0"/>
              <a:t>depuis</a:t>
            </a:r>
            <a:r>
              <a:rPr lang="en-US" dirty="0" smtClean="0"/>
              <a:t> le client WPS de QGIS </a:t>
            </a:r>
            <a:r>
              <a:rPr lang="en-US" dirty="0" smtClean="0">
                <a:hlinkClick r:id="rId2"/>
              </a:rPr>
              <a:t>http://localhost/cgi-bin/pywps.cgi?service=WPS&amp;request=getcapabilities</a:t>
            </a:r>
            <a:r>
              <a:rPr lang="en-US" dirty="0" smtClean="0"/>
              <a:t>)</a:t>
            </a:r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/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r>
              <a:rPr lang="en-US" dirty="0" err="1" smtClean="0"/>
              <a:t>Tous</a:t>
            </a:r>
            <a:r>
              <a:rPr lang="en-US" dirty="0" smtClean="0"/>
              <a:t> les </a:t>
            </a:r>
            <a:r>
              <a:rPr lang="en-US" dirty="0" err="1" smtClean="0"/>
              <a:t>processus</a:t>
            </a:r>
            <a:r>
              <a:rPr lang="en-US" dirty="0" smtClean="0"/>
              <a:t> </a:t>
            </a:r>
            <a:r>
              <a:rPr lang="en-US" dirty="0" err="1" smtClean="0"/>
              <a:t>publiés</a:t>
            </a:r>
            <a:r>
              <a:rPr lang="en-US" dirty="0" smtClean="0"/>
              <a:t> </a:t>
            </a:r>
            <a:r>
              <a:rPr lang="en-US" dirty="0" err="1" smtClean="0"/>
              <a:t>doivent</a:t>
            </a:r>
            <a:r>
              <a:rPr lang="en-US" dirty="0" smtClean="0"/>
              <a:t> </a:t>
            </a:r>
            <a:r>
              <a:rPr lang="en-US" dirty="0" err="1" smtClean="0"/>
              <a:t>apparaître</a:t>
            </a:r>
            <a:r>
              <a:rPr lang="en-US" dirty="0" smtClean="0"/>
              <a:t>. </a:t>
            </a:r>
            <a:r>
              <a:rPr lang="en-US" dirty="0" err="1" smtClean="0"/>
              <a:t>Choisir</a:t>
            </a:r>
            <a:r>
              <a:rPr lang="en-US" dirty="0" smtClean="0"/>
              <a:t> “Processing” et </a:t>
            </a:r>
            <a:r>
              <a:rPr lang="en-US" dirty="0" err="1" smtClean="0"/>
              <a:t>valider</a:t>
            </a:r>
            <a:r>
              <a:rPr lang="en-US" dirty="0" smtClean="0"/>
              <a:t>.</a:t>
            </a:r>
          </a:p>
          <a:p>
            <a:pPr marL="522288" indent="-342900">
              <a:buFont typeface="+mj-lt"/>
              <a:buAutoNum type="arabicParenR" startAt="2"/>
            </a:pPr>
            <a:endParaRPr lang="en-US" dirty="0" smtClean="0"/>
          </a:p>
          <a:p>
            <a:pPr marL="522288" indent="-342900">
              <a:buFont typeface="+mj-lt"/>
              <a:buAutoNum type="arabicParenR" startAt="2"/>
            </a:pPr>
            <a:r>
              <a:rPr lang="en-US" dirty="0" smtClean="0"/>
              <a:t>4 </a:t>
            </a:r>
            <a:r>
              <a:rPr lang="en-US" dirty="0" err="1" smtClean="0"/>
              <a:t>paramètres</a:t>
            </a:r>
            <a:r>
              <a:rPr lang="en-US" dirty="0" smtClean="0"/>
              <a:t> </a:t>
            </a:r>
            <a:r>
              <a:rPr lang="en-US" dirty="0" err="1" smtClean="0"/>
              <a:t>apparaissent</a:t>
            </a:r>
            <a:r>
              <a:rPr lang="en-US" dirty="0" smtClean="0"/>
              <a:t> :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n-US" dirty="0" err="1" smtClean="0"/>
              <a:t>Liste</a:t>
            </a:r>
            <a:r>
              <a:rPr lang="en-US" dirty="0" smtClean="0"/>
              <a:t> </a:t>
            </a:r>
            <a:r>
              <a:rPr lang="en-US" dirty="0" err="1" smtClean="0"/>
              <a:t>déroulante</a:t>
            </a:r>
            <a:r>
              <a:rPr lang="en-US" dirty="0" smtClean="0"/>
              <a:t> avec un </a:t>
            </a:r>
            <a:r>
              <a:rPr lang="en-US" dirty="0" err="1" smtClean="0"/>
              <a:t>identifiant</a:t>
            </a:r>
            <a:r>
              <a:rPr lang="en-US" dirty="0" smtClean="0"/>
              <a:t> (data) et un </a:t>
            </a:r>
            <a:r>
              <a:rPr lang="en-US" dirty="0" err="1" smtClean="0"/>
              <a:t>titre</a:t>
            </a:r>
            <a:r>
              <a:rPr lang="en-US" dirty="0" smtClean="0"/>
              <a:t> (Input data)</a:t>
            </a:r>
          </a:p>
          <a:p>
            <a:pPr marL="979488" lvl="1" indent="-342900"/>
            <a:r>
              <a:rPr lang="en-US" dirty="0" smtClean="0"/>
              <a:t>       =&gt; </a:t>
            </a:r>
            <a:r>
              <a:rPr lang="en-US" dirty="0" err="1" smtClean="0"/>
              <a:t>Sélectionner</a:t>
            </a:r>
            <a:r>
              <a:rPr lang="en-US" dirty="0" smtClean="0"/>
              <a:t> “measures”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n-US" dirty="0" smtClean="0"/>
              <a:t>Un champ vide pour la distance de buffer</a:t>
            </a:r>
            <a:br>
              <a:rPr lang="en-US" dirty="0" smtClean="0"/>
            </a:br>
            <a:r>
              <a:rPr lang="en-US" dirty="0" smtClean="0"/>
              <a:t>=&gt; </a:t>
            </a:r>
            <a:r>
              <a:rPr lang="en-US" dirty="0" err="1" smtClean="0"/>
              <a:t>saisir</a:t>
            </a:r>
            <a:r>
              <a:rPr lang="en-US" dirty="0" smtClean="0"/>
              <a:t> 0.1 (DD -&gt; 10km, </a:t>
            </a:r>
            <a:r>
              <a:rPr lang="en-US" dirty="0" err="1" smtClean="0"/>
              <a:t>valeur</a:t>
            </a:r>
            <a:r>
              <a:rPr lang="en-US" dirty="0" smtClean="0"/>
              <a:t> fictive)</a:t>
            </a:r>
          </a:p>
          <a:p>
            <a:pPr marL="979488" lvl="1" indent="-342900">
              <a:buFont typeface="Wingdings" charset="2"/>
              <a:buChar char="Ø"/>
            </a:pPr>
            <a:endParaRPr lang="en-US" dirty="0" smtClean="0"/>
          </a:p>
          <a:p>
            <a:pPr marL="979488" lvl="1" indent="-342900">
              <a:buFont typeface="Wingdings" charset="2"/>
              <a:buChar char="Ø"/>
            </a:pPr>
            <a:r>
              <a:rPr lang="en-US" dirty="0" err="1" smtClean="0"/>
              <a:t>Fichier</a:t>
            </a:r>
            <a:r>
              <a:rPr lang="en-US" dirty="0" smtClean="0"/>
              <a:t> de buffer en sortie (GML </a:t>
            </a:r>
            <a:r>
              <a:rPr lang="en-US" dirty="0" err="1" smtClean="0"/>
              <a:t>encodé</a:t>
            </a:r>
            <a:r>
              <a:rPr lang="en-US" dirty="0" smtClean="0"/>
              <a:t> en XML)</a:t>
            </a:r>
          </a:p>
          <a:p>
            <a:pPr marL="979488" lvl="1" indent="-342900">
              <a:buFont typeface="Wingdings" charset="2"/>
              <a:buChar char="Ø"/>
            </a:pPr>
            <a:r>
              <a:rPr lang="en-US" dirty="0" smtClean="0"/>
              <a:t>Surface </a:t>
            </a:r>
            <a:r>
              <a:rPr lang="en-US" dirty="0" err="1" smtClean="0"/>
              <a:t>d’interpolation</a:t>
            </a:r>
            <a:r>
              <a:rPr lang="en-US" dirty="0" smtClean="0"/>
              <a:t> en sortie (TIFF)</a:t>
            </a:r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analyser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22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Consommer</a:t>
            </a:r>
            <a:r>
              <a:rPr lang="en-US" b="1" i="1" dirty="0"/>
              <a:t> un WPS </a:t>
            </a:r>
            <a:r>
              <a:rPr lang="en-US" b="1" i="1" dirty="0" err="1"/>
              <a:t>publié</a:t>
            </a:r>
            <a:r>
              <a:rPr lang="en-US" b="1" i="1" dirty="0"/>
              <a:t> en </a:t>
            </a:r>
            <a:r>
              <a:rPr lang="en-US" b="1" i="1" dirty="0" smtClean="0"/>
              <a:t>local (suite)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918" y="1367981"/>
            <a:ext cx="304561" cy="206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5" y="2234529"/>
            <a:ext cx="1496546" cy="10117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383" y="2578371"/>
            <a:ext cx="1174136" cy="3496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389" y="2482825"/>
            <a:ext cx="2055281" cy="63958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51249" y="255864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337425" y="257837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113210" y="2577595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847" y="2641163"/>
            <a:ext cx="278599" cy="2875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2782" y="2720666"/>
            <a:ext cx="935087" cy="2073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9978" y="2778742"/>
            <a:ext cx="568227" cy="14923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602475" y="263523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689210" y="2650938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6157" y="3563799"/>
            <a:ext cx="1746625" cy="2796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3940" y="3563799"/>
            <a:ext cx="2132076" cy="2420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0772" y="4386760"/>
            <a:ext cx="2853545" cy="2687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7600" y="5195136"/>
            <a:ext cx="2557902" cy="29083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5097" y="5226159"/>
            <a:ext cx="1010025" cy="23189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29270" y="5386638"/>
            <a:ext cx="1911725" cy="39026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01552" y="5820973"/>
            <a:ext cx="1917069" cy="4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analyser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22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Consommer</a:t>
            </a:r>
            <a:r>
              <a:rPr lang="en-US" b="1" i="1" dirty="0"/>
              <a:t> un WPS </a:t>
            </a:r>
            <a:r>
              <a:rPr lang="en-US" b="1" i="1" dirty="0" err="1"/>
              <a:t>publié</a:t>
            </a:r>
            <a:r>
              <a:rPr lang="en-US" b="1" i="1" dirty="0"/>
              <a:t> en </a:t>
            </a:r>
            <a:r>
              <a:rPr lang="en-US" b="1" i="1" dirty="0" smtClean="0"/>
              <a:t>local (suite)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809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596530" y="1323398"/>
            <a:ext cx="7820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r>
              <a:rPr lang="en-US" dirty="0" err="1" smtClean="0"/>
              <a:t>Exécuter</a:t>
            </a:r>
            <a:r>
              <a:rPr lang="en-US" dirty="0" smtClean="0"/>
              <a:t> le script (“Run”)</a:t>
            </a:r>
          </a:p>
          <a:p>
            <a:pPr marL="522288" indent="-342900">
              <a:buFont typeface="+mj-lt"/>
              <a:buAutoNum type="arabicParenR" startAt="6"/>
            </a:pPr>
            <a:r>
              <a:rPr lang="en-US" dirty="0" smtClean="0"/>
              <a:t> </a:t>
            </a:r>
            <a:r>
              <a:rPr lang="en-US" dirty="0" err="1" smtClean="0"/>
              <a:t>Sélectioner</a:t>
            </a:r>
            <a:r>
              <a:rPr lang="en-US" dirty="0" smtClean="0"/>
              <a:t> “EPSG:4326” (WGS 84) et </a:t>
            </a:r>
            <a:r>
              <a:rPr lang="en-US" dirty="0" err="1" smtClean="0"/>
              <a:t>valider</a:t>
            </a:r>
            <a:r>
              <a:rPr lang="en-US" dirty="0" smtClean="0"/>
              <a:t>. </a:t>
            </a:r>
            <a:r>
              <a:rPr lang="en-US" dirty="0" err="1" smtClean="0"/>
              <a:t>Une</a:t>
            </a:r>
            <a:r>
              <a:rPr lang="en-US" dirty="0" smtClean="0"/>
              <a:t> nouvelle </a:t>
            </a:r>
            <a:r>
              <a:rPr lang="en-US" dirty="0" err="1" smtClean="0"/>
              <a:t>couche</a:t>
            </a:r>
            <a:r>
              <a:rPr lang="en-US" dirty="0" smtClean="0"/>
              <a:t> raster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ajoutée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carte QGIS</a:t>
            </a:r>
          </a:p>
          <a:p>
            <a:pPr marL="522288" indent="-342900">
              <a:buFont typeface="+mj-lt"/>
              <a:buAutoNum type="arabicParenR" startAt="6"/>
            </a:pPr>
            <a:r>
              <a:rPr lang="en-US" dirty="0" smtClean="0"/>
              <a:t>Le </a:t>
            </a:r>
            <a:r>
              <a:rPr lang="en-US" dirty="0" err="1" smtClean="0"/>
              <a:t>processus</a:t>
            </a:r>
            <a:r>
              <a:rPr lang="en-US" dirty="0" smtClean="0"/>
              <a:t> a </a:t>
            </a:r>
            <a:r>
              <a:rPr lang="en-US" dirty="0" err="1" smtClean="0"/>
              <a:t>également</a:t>
            </a:r>
            <a:r>
              <a:rPr lang="en-US" dirty="0" smtClean="0"/>
              <a:t> </a:t>
            </a:r>
            <a:r>
              <a:rPr lang="en-US" dirty="0" err="1" smtClean="0"/>
              <a:t>créé</a:t>
            </a:r>
            <a:r>
              <a:rPr lang="en-US" dirty="0" smtClean="0"/>
              <a:t> 2 </a:t>
            </a:r>
            <a:r>
              <a:rPr lang="en-US" dirty="0" err="1" smtClean="0"/>
              <a:t>autres</a:t>
            </a:r>
            <a:r>
              <a:rPr lang="en-US" dirty="0" smtClean="0"/>
              <a:t> couches </a:t>
            </a:r>
            <a:r>
              <a:rPr lang="en-US" dirty="0" err="1" smtClean="0"/>
              <a:t>vecteur</a:t>
            </a:r>
            <a:r>
              <a:rPr lang="en-US" dirty="0" smtClean="0"/>
              <a:t>. Les </a:t>
            </a:r>
            <a:r>
              <a:rPr lang="en-US" dirty="0" err="1" smtClean="0"/>
              <a:t>ajouter</a:t>
            </a:r>
            <a:r>
              <a:rPr lang="en-US" dirty="0" smtClean="0"/>
              <a:t> (EPSG:4326)</a:t>
            </a:r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  <a:p>
            <a:pPr marL="522288" indent="-342900">
              <a:buFont typeface="+mj-lt"/>
              <a:buAutoNum type="arabicParenR" startAt="6"/>
            </a:pPr>
            <a:r>
              <a:rPr lang="en-US" dirty="0" smtClean="0"/>
              <a:t>Modifier </a:t>
            </a:r>
            <a:r>
              <a:rPr lang="en-US" dirty="0" err="1" smtClean="0"/>
              <a:t>leur</a:t>
            </a:r>
            <a:r>
              <a:rPr lang="en-US" dirty="0" smtClean="0"/>
              <a:t> </a:t>
            </a:r>
            <a:r>
              <a:rPr lang="en-US" dirty="0" err="1" smtClean="0"/>
              <a:t>symbologie</a:t>
            </a:r>
            <a:r>
              <a:rPr lang="en-US" dirty="0" smtClean="0"/>
              <a:t> et </a:t>
            </a:r>
            <a:r>
              <a:rPr lang="en-US" dirty="0" err="1" smtClean="0"/>
              <a:t>leur</a:t>
            </a:r>
            <a:r>
              <a:rPr lang="en-US" dirty="0" smtClean="0"/>
              <a:t> </a:t>
            </a:r>
            <a:r>
              <a:rPr lang="en-US" dirty="0" err="1" smtClean="0"/>
              <a:t>rendu</a:t>
            </a:r>
            <a:r>
              <a:rPr lang="en-US" dirty="0" smtClean="0"/>
              <a:t> (</a:t>
            </a:r>
            <a:r>
              <a:rPr lang="en-US" dirty="0" err="1" smtClean="0"/>
              <a:t>ordre</a:t>
            </a:r>
            <a:r>
              <a:rPr lang="en-US" dirty="0" smtClean="0"/>
              <a:t> des couches, transparence, </a:t>
            </a:r>
            <a:r>
              <a:rPr lang="en-US" dirty="0" err="1" smtClean="0"/>
              <a:t>couleurs</a:t>
            </a:r>
            <a:r>
              <a:rPr lang="en-US" dirty="0" smtClean="0"/>
              <a:t>, </a:t>
            </a:r>
            <a:r>
              <a:rPr lang="en-US" dirty="0" err="1" smtClean="0"/>
              <a:t>étiquettes</a:t>
            </a:r>
            <a:r>
              <a:rPr lang="en-US" dirty="0" smtClean="0"/>
              <a:t> …)    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84" y="2837205"/>
            <a:ext cx="380386" cy="2583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449" y="2837205"/>
            <a:ext cx="1154430" cy="727141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627470" y="275191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094" y="2837205"/>
            <a:ext cx="689253" cy="72714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284227" y="2837205"/>
            <a:ext cx="428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963" y="4462719"/>
            <a:ext cx="1114768" cy="11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analyser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 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864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/>
              <a:t>Consommer</a:t>
            </a:r>
            <a:r>
              <a:rPr lang="en-US" b="1" i="1" dirty="0"/>
              <a:t> un WPS </a:t>
            </a:r>
            <a:r>
              <a:rPr lang="en-US" b="1" i="1" dirty="0" smtClean="0"/>
              <a:t>distant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6530" y="1277232"/>
            <a:ext cx="809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indent="-342900">
              <a:buFont typeface="+mj-lt"/>
              <a:buAutoNum type="arabicParenR" startAt="6"/>
            </a:pPr>
            <a:endParaRPr lang="en-U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596529" y="1323398"/>
            <a:ext cx="86695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17463">
              <a:buFont typeface="+mj-lt"/>
              <a:buAutoNum type="arabicParenR"/>
            </a:pP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QGIS, se connecter </a:t>
            </a:r>
            <a:r>
              <a:rPr lang="en-US" dirty="0" err="1" smtClean="0"/>
              <a:t>sur</a:t>
            </a:r>
            <a:r>
              <a:rPr lang="en-US" dirty="0" smtClean="0"/>
              <a:t> le client WPS -&gt; “</a:t>
            </a:r>
            <a:r>
              <a:rPr lang="en-US" dirty="0" err="1" smtClean="0"/>
              <a:t>Ajouter</a:t>
            </a:r>
            <a:r>
              <a:rPr lang="en-US" dirty="0" smtClean="0"/>
              <a:t> des </a:t>
            </a:r>
            <a:r>
              <a:rPr lang="en-US" dirty="0" err="1" smtClean="0"/>
              <a:t>serveurs</a:t>
            </a:r>
            <a:r>
              <a:rPr lang="en-US" dirty="0" smtClean="0"/>
              <a:t> par </a:t>
            </a:r>
            <a:r>
              <a:rPr lang="en-US" dirty="0" err="1" smtClean="0"/>
              <a:t>défaut</a:t>
            </a:r>
            <a:r>
              <a:rPr lang="en-US" dirty="0" smtClean="0"/>
              <a:t>”</a:t>
            </a:r>
          </a:p>
          <a:p>
            <a:pPr marL="1588" indent="17463">
              <a:buFont typeface="+mj-lt"/>
              <a:buAutoNum type="arabicParenR"/>
            </a:pPr>
            <a:endParaRPr lang="en-US" dirty="0" smtClean="0"/>
          </a:p>
          <a:p>
            <a:pPr marL="1588" indent="17463">
              <a:buFont typeface="+mj-lt"/>
              <a:buAutoNum type="arabicParenR"/>
            </a:pPr>
            <a:r>
              <a:rPr lang="en-US" dirty="0" smtClean="0"/>
              <a:t> </a:t>
            </a:r>
            <a:r>
              <a:rPr lang="en-US" dirty="0" err="1" smtClean="0"/>
              <a:t>Sélectionner</a:t>
            </a:r>
            <a:r>
              <a:rPr lang="en-US" dirty="0" smtClean="0"/>
              <a:t> “52 North” </a:t>
            </a:r>
            <a:r>
              <a:rPr lang="en-US" dirty="0" err="1" smtClean="0"/>
              <a:t>depuis</a:t>
            </a:r>
            <a:r>
              <a:rPr lang="en-US" dirty="0" smtClean="0"/>
              <a:t> la </a:t>
            </a:r>
            <a:r>
              <a:rPr lang="en-US" dirty="0" err="1" smtClean="0"/>
              <a:t>liste</a:t>
            </a:r>
            <a:r>
              <a:rPr lang="en-US" dirty="0" smtClean="0"/>
              <a:t> </a:t>
            </a:r>
            <a:r>
              <a:rPr lang="en-US" dirty="0" err="1" smtClean="0"/>
              <a:t>déroulante</a:t>
            </a:r>
            <a:r>
              <a:rPr lang="en-US" dirty="0" smtClean="0"/>
              <a:t> et se connecter</a:t>
            </a:r>
          </a:p>
          <a:p>
            <a:pPr marL="1588" indent="17463"/>
            <a:endParaRPr lang="en-US" dirty="0" smtClean="0"/>
          </a:p>
          <a:p>
            <a:pPr marL="1588" indent="17463">
              <a:buFont typeface="+mj-lt"/>
              <a:buAutoNum type="arabicParenR"/>
            </a:pPr>
            <a:r>
              <a:rPr lang="en-US" dirty="0" smtClean="0"/>
              <a:t> Faire de </a:t>
            </a:r>
            <a:r>
              <a:rPr lang="en-US" dirty="0" err="1" smtClean="0"/>
              <a:t>même</a:t>
            </a:r>
            <a:r>
              <a:rPr lang="en-US" dirty="0" smtClean="0"/>
              <a:t> pour “</a:t>
            </a:r>
            <a:r>
              <a:rPr lang="en-US" dirty="0" err="1" smtClean="0"/>
              <a:t>Kappasys</a:t>
            </a:r>
            <a:r>
              <a:rPr lang="en-US" dirty="0" smtClean="0"/>
              <a:t> WPS server”, “ZOO project grass” et “</a:t>
            </a:r>
            <a:r>
              <a:rPr lang="en-US" dirty="0" err="1" smtClean="0"/>
              <a:t>geodati.fmach.it</a:t>
            </a:r>
            <a:r>
              <a:rPr lang="en-US" dirty="0" smtClean="0"/>
              <a:t>”</a:t>
            </a:r>
          </a:p>
          <a:p>
            <a:pPr marL="1588" indent="17463"/>
            <a:endParaRPr lang="en-US" dirty="0" smtClean="0"/>
          </a:p>
          <a:p>
            <a:pPr marL="1588" indent="17463">
              <a:buFont typeface="+mj-lt"/>
              <a:buAutoNum type="arabicParenR"/>
            </a:pPr>
            <a:r>
              <a:rPr lang="en-US" dirty="0" smtClean="0"/>
              <a:t> </a:t>
            </a:r>
            <a:r>
              <a:rPr lang="en-US" dirty="0" err="1" smtClean="0"/>
              <a:t>Ajouter</a:t>
            </a:r>
            <a:r>
              <a:rPr lang="en-US" dirty="0" smtClean="0"/>
              <a:t> la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vecteur</a:t>
            </a:r>
            <a:r>
              <a:rPr lang="en-US" dirty="0" smtClean="0"/>
              <a:t> “</a:t>
            </a:r>
            <a:r>
              <a:rPr lang="en-US" dirty="0" err="1" smtClean="0"/>
              <a:t>Parcels.gml</a:t>
            </a:r>
            <a:r>
              <a:rPr lang="en-US" dirty="0" smtClean="0"/>
              <a:t>”, </a:t>
            </a:r>
            <a:r>
              <a:rPr lang="en-US" dirty="0" err="1" smtClean="0"/>
              <a:t>sélectionner</a:t>
            </a:r>
            <a:r>
              <a:rPr lang="en-US" dirty="0" smtClean="0"/>
              <a:t> “</a:t>
            </a:r>
            <a:r>
              <a:rPr lang="en-US" dirty="0" err="1" smtClean="0"/>
              <a:t>geodati.fmach.it</a:t>
            </a:r>
            <a:r>
              <a:rPr lang="en-US" dirty="0" smtClean="0"/>
              <a:t>” </a:t>
            </a:r>
            <a:r>
              <a:rPr lang="en-US" dirty="0" err="1" smtClean="0"/>
              <a:t>puis</a:t>
            </a:r>
            <a:r>
              <a:rPr lang="en-US" dirty="0" smtClean="0"/>
              <a:t> se connecter</a:t>
            </a:r>
          </a:p>
          <a:p>
            <a:pPr marL="1588" indent="17463"/>
            <a:endParaRPr lang="en-US" dirty="0" smtClean="0"/>
          </a:p>
          <a:p>
            <a:pPr marL="1588" indent="17463">
              <a:buFont typeface="+mj-lt"/>
              <a:buAutoNum type="arabicParenR"/>
            </a:pPr>
            <a:r>
              <a:rPr lang="en-US" dirty="0" smtClean="0"/>
              <a:t> </a:t>
            </a:r>
            <a:r>
              <a:rPr lang="en-US" dirty="0" err="1" smtClean="0"/>
              <a:t>Sélectionner</a:t>
            </a:r>
            <a:r>
              <a:rPr lang="en-US" dirty="0" smtClean="0"/>
              <a:t> “</a:t>
            </a:r>
            <a:r>
              <a:rPr lang="en-US" dirty="0" err="1" smtClean="0"/>
              <a:t>CentroidPy</a:t>
            </a:r>
            <a:r>
              <a:rPr lang="en-US" dirty="0" smtClean="0"/>
              <a:t>” </a:t>
            </a:r>
            <a:r>
              <a:rPr lang="en-US" dirty="0" err="1" smtClean="0"/>
              <a:t>afin</a:t>
            </a:r>
            <a:r>
              <a:rPr lang="en-US" dirty="0" smtClean="0"/>
              <a:t> de </a:t>
            </a:r>
            <a:r>
              <a:rPr lang="en-US" dirty="0" err="1" smtClean="0"/>
              <a:t>générer</a:t>
            </a:r>
            <a:r>
              <a:rPr lang="en-US" dirty="0" smtClean="0"/>
              <a:t> les </a:t>
            </a:r>
            <a:r>
              <a:rPr lang="en-US" dirty="0" err="1" smtClean="0"/>
              <a:t>centroïdes</a:t>
            </a:r>
            <a:r>
              <a:rPr lang="en-US" dirty="0" smtClean="0"/>
              <a:t> des </a:t>
            </a:r>
            <a:r>
              <a:rPr lang="en-US" dirty="0" err="1" smtClean="0"/>
              <a:t>parcellesajoutées</a:t>
            </a:r>
            <a:r>
              <a:rPr lang="en-US" dirty="0" smtClean="0"/>
              <a:t> </a:t>
            </a:r>
            <a:r>
              <a:rPr lang="en-US" dirty="0" err="1" smtClean="0"/>
              <a:t>précédemment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carte</a:t>
            </a:r>
          </a:p>
          <a:p>
            <a:pPr marL="1588" indent="17463">
              <a:buFont typeface="+mj-lt"/>
              <a:buAutoNum type="arabicParenR"/>
            </a:pPr>
            <a:endParaRPr lang="en-US" dirty="0" smtClean="0"/>
          </a:p>
          <a:p>
            <a:pPr marL="1588" indent="17463">
              <a:buFont typeface="+mj-lt"/>
              <a:buAutoNum type="arabicParenR"/>
            </a:pPr>
            <a:r>
              <a:rPr lang="en-US" dirty="0" smtClean="0"/>
              <a:t> </a:t>
            </a:r>
            <a:r>
              <a:rPr lang="en-US" dirty="0" err="1" smtClean="0"/>
              <a:t>Valider</a:t>
            </a:r>
            <a:r>
              <a:rPr lang="en-US" dirty="0" smtClean="0"/>
              <a:t> et </a:t>
            </a:r>
            <a:r>
              <a:rPr lang="en-US" dirty="0" err="1" smtClean="0"/>
              <a:t>exécuter</a:t>
            </a:r>
            <a:r>
              <a:rPr lang="en-US" dirty="0" smtClean="0"/>
              <a:t>.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fois</a:t>
            </a:r>
            <a:r>
              <a:rPr lang="en-US" dirty="0" smtClean="0"/>
              <a:t> le </a:t>
            </a:r>
            <a:r>
              <a:rPr lang="en-US" dirty="0" err="1" smtClean="0"/>
              <a:t>processus</a:t>
            </a:r>
            <a:r>
              <a:rPr lang="en-US" dirty="0" smtClean="0"/>
              <a:t> </a:t>
            </a:r>
            <a:r>
              <a:rPr lang="en-US" dirty="0" err="1" smtClean="0"/>
              <a:t>terminé</a:t>
            </a:r>
            <a:r>
              <a:rPr lang="en-US" dirty="0" smtClean="0"/>
              <a:t>, </a:t>
            </a:r>
            <a:r>
              <a:rPr lang="en-US" dirty="0" err="1" smtClean="0"/>
              <a:t>choisir</a:t>
            </a:r>
            <a:r>
              <a:rPr lang="en-US" dirty="0" smtClean="0"/>
              <a:t> “EPSG:4326” (WGS 84) </a:t>
            </a:r>
            <a:r>
              <a:rPr lang="en-US" dirty="0" err="1" smtClean="0"/>
              <a:t>comme</a:t>
            </a:r>
            <a:r>
              <a:rPr lang="en-US" dirty="0" smtClean="0"/>
              <a:t> </a:t>
            </a:r>
            <a:r>
              <a:rPr lang="en-US" dirty="0" err="1" smtClean="0"/>
              <a:t>système</a:t>
            </a:r>
            <a:r>
              <a:rPr lang="en-US" dirty="0" smtClean="0"/>
              <a:t> de </a:t>
            </a:r>
            <a:r>
              <a:rPr lang="en-US" dirty="0" err="1" smtClean="0"/>
              <a:t>coordonnées</a:t>
            </a:r>
            <a:r>
              <a:rPr lang="en-US" dirty="0" smtClean="0"/>
              <a:t> et </a:t>
            </a:r>
            <a:r>
              <a:rPr lang="en-US" dirty="0" err="1" smtClean="0"/>
              <a:t>valider</a:t>
            </a:r>
            <a:r>
              <a:rPr lang="en-US" dirty="0" smtClean="0"/>
              <a:t>. </a:t>
            </a:r>
          </a:p>
          <a:p>
            <a:pPr marL="1588" indent="17463"/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04" y="1692730"/>
            <a:ext cx="775288" cy="183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092" y="1692730"/>
            <a:ext cx="837774" cy="2110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15423" y="160194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554" y="3425139"/>
            <a:ext cx="339166" cy="2303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973" y="3389785"/>
            <a:ext cx="686069" cy="265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1557" y="3417196"/>
            <a:ext cx="653249" cy="22500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07720" y="3332923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326042" y="3338565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315" y="4199948"/>
            <a:ext cx="2087973" cy="2747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9781" y="5217163"/>
            <a:ext cx="2409586" cy="125828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2507" y="5370692"/>
            <a:ext cx="499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Une</a:t>
            </a:r>
            <a:r>
              <a:rPr lang="en-US" dirty="0" smtClean="0"/>
              <a:t> nouvelle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ajoutée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carte. Un </a:t>
            </a:r>
            <a:r>
              <a:rPr lang="en-US" dirty="0" err="1" smtClean="0"/>
              <a:t>centroïde</a:t>
            </a:r>
            <a:r>
              <a:rPr lang="en-US" dirty="0" smtClean="0"/>
              <a:t> a </a:t>
            </a:r>
            <a:r>
              <a:rPr lang="en-US" dirty="0" err="1" smtClean="0"/>
              <a:t>été</a:t>
            </a:r>
            <a:r>
              <a:rPr lang="en-US" dirty="0" smtClean="0"/>
              <a:t> </a:t>
            </a:r>
            <a:r>
              <a:rPr lang="en-US" dirty="0" err="1" smtClean="0"/>
              <a:t>créé</a:t>
            </a:r>
            <a:r>
              <a:rPr lang="en-US" dirty="0" smtClean="0"/>
              <a:t> pour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polygone-parcelle</a:t>
            </a:r>
            <a:r>
              <a:rPr lang="en-US" dirty="0" smtClean="0"/>
              <a:t> La </a:t>
            </a:r>
            <a:r>
              <a:rPr lang="en-US" dirty="0" err="1" smtClean="0"/>
              <a:t>couche</a:t>
            </a:r>
            <a:r>
              <a:rPr lang="en-US" dirty="0" smtClean="0"/>
              <a:t> de </a:t>
            </a:r>
            <a:r>
              <a:rPr lang="en-US" dirty="0" err="1" smtClean="0"/>
              <a:t>centroïdes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en WGS84.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Comment </a:t>
            </a:r>
            <a:r>
              <a:rPr lang="en-US" sz="2600" b="1" dirty="0" err="1" smtClean="0"/>
              <a:t>partager</a:t>
            </a:r>
            <a:r>
              <a:rPr lang="en-US" sz="2600" b="1" dirty="0" smtClean="0"/>
              <a:t> des </a:t>
            </a:r>
            <a:r>
              <a:rPr lang="en-US" sz="2600" b="1" dirty="0" err="1" smtClean="0"/>
              <a:t>données</a:t>
            </a:r>
            <a:r>
              <a:rPr lang="en-US" sz="2600" b="1" dirty="0" smtClean="0"/>
              <a:t> avec les </a:t>
            </a:r>
            <a:r>
              <a:rPr lang="en-US" sz="2600" b="1" dirty="0" err="1" smtClean="0"/>
              <a:t>autres</a:t>
            </a:r>
            <a:r>
              <a:rPr lang="en-US" sz="2600" b="1" dirty="0" smtClean="0"/>
              <a:t> ?</a:t>
            </a:r>
            <a:endParaRPr lang="en-US" sz="2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22059" y="1970061"/>
            <a:ext cx="26771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Mots-clé</a:t>
            </a:r>
            <a:r>
              <a:rPr lang="en-US" b="1" u="sng" dirty="0" smtClean="0"/>
              <a:t>:</a:t>
            </a:r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Global Earth Observation System of Systems (GEOSS)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Discovery Broker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Access Broker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WMS – WFS – WCS – CSW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71" y="1712271"/>
            <a:ext cx="5294034" cy="38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0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21040" y="6508750"/>
            <a:ext cx="49784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/>
              <a:t>GEO </a:t>
            </a:r>
            <a:r>
              <a:rPr lang="it-IT" sz="2600" b="1" dirty="0" err="1" smtClean="0"/>
              <a:t>Discovery</a:t>
            </a:r>
            <a:r>
              <a:rPr lang="it-IT" sz="2600" b="1" dirty="0" smtClean="0"/>
              <a:t> and Access Broker (GEO DAB)</a:t>
            </a:r>
            <a:endParaRPr lang="it-IT" sz="2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1026160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j-ea"/>
                <a:cs typeface="+mj-cs"/>
              </a:rPr>
              <a:t>Plan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Introduction au brokering 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médiation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L’ Infrastructure Commune GEOSS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Fonctionnalités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GEO DAB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208280"/>
            <a:ext cx="2011680" cy="645160"/>
          </a:xfrm>
        </p:spPr>
        <p:txBody>
          <a:bodyPr>
            <a:normAutofit/>
          </a:bodyPr>
          <a:lstStyle/>
          <a:p>
            <a:pPr algn="l" eaLnBrk="1" hangingPunct="1"/>
            <a:r>
              <a:rPr lang="it-IT" sz="2600" b="1" dirty="0" smtClean="0">
                <a:latin typeface="Calibri"/>
              </a:rPr>
              <a:t>Services SDI</a:t>
            </a:r>
            <a:endParaRPr lang="it-IT" sz="2600" b="1" dirty="0">
              <a:latin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936680" y="1950719"/>
            <a:ext cx="3886200" cy="414297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it-IT" sz="3200" dirty="0" smtClean="0">
                <a:latin typeface="Gill Sans"/>
              </a:rPr>
              <a:t>(</a:t>
            </a:r>
            <a:r>
              <a:rPr lang="it-IT" sz="3200" dirty="0" err="1" smtClean="0">
                <a:latin typeface="Gill Sans"/>
              </a:rPr>
              <a:t>Publication</a:t>
            </a:r>
            <a:r>
              <a:rPr lang="it-IT" sz="3200" dirty="0" smtClean="0">
                <a:latin typeface="Gill Sans"/>
              </a:rPr>
              <a:t>)</a:t>
            </a: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it-IT" sz="3200" dirty="0" err="1" smtClean="0">
                <a:latin typeface="Gill Sans"/>
              </a:rPr>
              <a:t>Représentation</a:t>
            </a:r>
            <a:endParaRPr lang="it-IT" sz="3200" dirty="0" smtClean="0">
              <a:latin typeface="Gill Sans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it-IT" sz="3200" dirty="0" err="1" smtClean="0">
                <a:latin typeface="Gill Sans"/>
              </a:rPr>
              <a:t>Découverte</a:t>
            </a:r>
            <a:endParaRPr lang="it-IT" sz="3200" dirty="0" smtClean="0">
              <a:latin typeface="Gill Sans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it-IT" sz="3200" dirty="0" err="1" smtClean="0">
                <a:latin typeface="Gill Sans"/>
              </a:rPr>
              <a:t>Accès</a:t>
            </a:r>
            <a:endParaRPr lang="it-IT" sz="3200" dirty="0" smtClean="0">
              <a:latin typeface="Gill Sans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it-IT" sz="3200" dirty="0" err="1" smtClean="0">
                <a:latin typeface="Gill Sans"/>
              </a:rPr>
              <a:t>Traitement</a:t>
            </a:r>
            <a:endParaRPr lang="it-IT" sz="3200" dirty="0" smtClean="0">
              <a:latin typeface="Gill Sans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it-IT" sz="3200" dirty="0" smtClean="0">
                <a:latin typeface="Gill Sans"/>
              </a:rPr>
              <a:t>(</a:t>
            </a:r>
            <a:r>
              <a:rPr lang="it-IT" sz="3200" dirty="0" err="1" smtClean="0">
                <a:latin typeface="Gill Sans"/>
              </a:rPr>
              <a:t>Composition</a:t>
            </a:r>
            <a:r>
              <a:rPr lang="it-IT" sz="3200" dirty="0" smtClean="0">
                <a:latin typeface="Gill Sans"/>
              </a:rPr>
              <a:t>/</a:t>
            </a:r>
            <a:r>
              <a:rPr lang="it-IT" sz="3200" dirty="0" err="1" smtClean="0">
                <a:latin typeface="Gill Sans"/>
              </a:rPr>
              <a:t>flux</a:t>
            </a:r>
            <a:r>
              <a:rPr lang="it-IT" sz="3200" dirty="0" smtClean="0">
                <a:latin typeface="Gill Sans"/>
              </a:rPr>
              <a:t> de </a:t>
            </a:r>
            <a:r>
              <a:rPr lang="it-IT" sz="3200" dirty="0" err="1" smtClean="0">
                <a:latin typeface="Gill Sans"/>
              </a:rPr>
              <a:t>travail</a:t>
            </a:r>
            <a:r>
              <a:rPr lang="it-IT" sz="3200" dirty="0" smtClean="0">
                <a:latin typeface="Gill Sans"/>
              </a:rPr>
              <a:t>)</a:t>
            </a:r>
            <a:endParaRPr lang="it-IT" sz="3200" dirty="0">
              <a:latin typeface="Gill San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800600" y="2512291"/>
            <a:ext cx="3684416" cy="3581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700" dirty="0" err="1" smtClean="0">
                <a:latin typeface="Gill Sans"/>
              </a:rPr>
              <a:t>Visualisation</a:t>
            </a:r>
            <a:endParaRPr lang="en-US" sz="2700" dirty="0" smtClean="0">
              <a:latin typeface="Gill Sans"/>
            </a:endParaRPr>
          </a:p>
          <a:p>
            <a:pPr>
              <a:lnSpc>
                <a:spcPct val="120000"/>
              </a:lnSpc>
            </a:pPr>
            <a:r>
              <a:rPr lang="en-US" sz="2700" dirty="0" err="1" smtClean="0">
                <a:latin typeface="Gill Sans"/>
              </a:rPr>
              <a:t>Découverte</a:t>
            </a:r>
            <a:endParaRPr lang="en-US" sz="2700" dirty="0" smtClean="0">
              <a:latin typeface="Gill Sans"/>
            </a:endParaRPr>
          </a:p>
          <a:p>
            <a:pPr>
              <a:lnSpc>
                <a:spcPct val="120000"/>
              </a:lnSpc>
            </a:pPr>
            <a:r>
              <a:rPr lang="en-US" sz="2700" dirty="0" err="1" smtClean="0">
                <a:latin typeface="Gill Sans"/>
              </a:rPr>
              <a:t>Téléchargement</a:t>
            </a:r>
            <a:endParaRPr lang="en-US" sz="2700" dirty="0" smtClean="0">
              <a:latin typeface="Gill Sans"/>
            </a:endParaRPr>
          </a:p>
          <a:p>
            <a:pPr>
              <a:lnSpc>
                <a:spcPct val="120000"/>
              </a:lnSpc>
            </a:pPr>
            <a:r>
              <a:rPr lang="en-US" sz="2700" dirty="0" smtClean="0">
                <a:latin typeface="Gill Sans"/>
              </a:rPr>
              <a:t>Transformation</a:t>
            </a:r>
          </a:p>
          <a:p>
            <a:pPr>
              <a:lnSpc>
                <a:spcPct val="120000"/>
              </a:lnSpc>
            </a:pPr>
            <a:r>
              <a:rPr lang="en-US" sz="2700" dirty="0" smtClean="0">
                <a:latin typeface="Gill Sans"/>
              </a:rPr>
              <a:t>Invocation des Services de </a:t>
            </a:r>
            <a:r>
              <a:rPr lang="en-US" sz="2700" dirty="0" err="1" smtClean="0">
                <a:latin typeface="Gill Sans"/>
              </a:rPr>
              <a:t>données</a:t>
            </a:r>
            <a:r>
              <a:rPr lang="en-US" sz="2700" dirty="0" smtClean="0">
                <a:latin typeface="Gill Sans"/>
              </a:rPr>
              <a:t> </a:t>
            </a:r>
            <a:r>
              <a:rPr lang="en-US" sz="2700" dirty="0" err="1" smtClean="0">
                <a:latin typeface="Gill Sans"/>
              </a:rPr>
              <a:t>spatiales</a:t>
            </a:r>
            <a:endParaRPr lang="en-US" sz="2700" dirty="0">
              <a:latin typeface="Gill San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936680" y="1264920"/>
            <a:ext cx="3065323" cy="640080"/>
          </a:xfrm>
        </p:spPr>
        <p:txBody>
          <a:bodyPr/>
          <a:lstStyle/>
          <a:p>
            <a:pPr algn="ctr"/>
            <a:r>
              <a:rPr lang="en-US" dirty="0" smtClean="0">
                <a:latin typeface="Gill Sans"/>
              </a:rPr>
              <a:t>OGC</a:t>
            </a:r>
            <a:endParaRPr lang="en-US" dirty="0">
              <a:latin typeface="Gill San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800600" y="1264920"/>
            <a:ext cx="3684416" cy="640080"/>
          </a:xfrm>
          <a:solidFill>
            <a:srgbClr val="FBE43D"/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>
                <a:latin typeface="Gill Sans"/>
              </a:rPr>
              <a:t>INSPIRE Network Services</a:t>
            </a:r>
            <a:endParaRPr lang="en-US" dirty="0">
              <a:latin typeface="Gill Sans"/>
            </a:endParaRPr>
          </a:p>
        </p:txBody>
      </p:sp>
      <p:pic>
        <p:nvPicPr>
          <p:cNvPr id="10" name="Immagine 5" descr="inspire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3918" y="2218110"/>
            <a:ext cx="953522" cy="9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2141398" y="1772816"/>
              <a:ext cx="1696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prstClr val="black"/>
                  </a:solidFill>
                  <a:latin typeface="Gill Sans"/>
                </a:rPr>
                <a:t>Service Bus </a:t>
              </a:r>
              <a:r>
                <a:rPr lang="en-US" i="1" dirty="0" err="1" smtClean="0">
                  <a:solidFill>
                    <a:prstClr val="black"/>
                  </a:solidFill>
                  <a:latin typeface="Gill Sans"/>
                </a:rPr>
                <a:t>Forêt</a:t>
              </a:r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1534987" y="908720"/>
              <a:ext cx="1452836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491879" y="908720"/>
              <a:ext cx="145752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534986" y="2492896"/>
              <a:ext cx="1164806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987823" y="2492896"/>
              <a:ext cx="109799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355975" y="2492896"/>
              <a:ext cx="11456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 rot="16200000" flipH="1">
              <a:off x="2084555" y="1589626"/>
              <a:ext cx="360040" cy="63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2887319" y="75982"/>
            <a:ext cx="262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Gill Sans"/>
              </a:rPr>
              <a:t>e-Infrastructure </a:t>
            </a:r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forestière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26" name="Segnaposto contenuto 125"/>
          <p:cNvSpPr>
            <a:spLocks noGrp="1"/>
          </p:cNvSpPr>
          <p:nvPr>
            <p:ph idx="1"/>
          </p:nvPr>
        </p:nvSpPr>
        <p:spPr>
          <a:xfrm>
            <a:off x="755576" y="3861048"/>
            <a:ext cx="3816424" cy="18722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sz="2400" dirty="0" err="1" smtClean="0">
                <a:latin typeface="Gill Sans"/>
              </a:rPr>
              <a:t>Modèle(s</a:t>
            </a:r>
            <a:r>
              <a:rPr lang="en-US" sz="2400" dirty="0" smtClean="0">
                <a:latin typeface="Gill Sans"/>
              </a:rPr>
              <a:t>) de </a:t>
            </a:r>
            <a:r>
              <a:rPr lang="en-US" sz="2400" dirty="0" err="1" smtClean="0">
                <a:latin typeface="Gill Sans"/>
              </a:rPr>
              <a:t>métadonnées</a:t>
            </a:r>
            <a:endParaRPr lang="en-US" sz="2400" dirty="0" smtClean="0">
              <a:latin typeface="Gill Sans"/>
            </a:endParaRPr>
          </a:p>
          <a:p>
            <a:r>
              <a:rPr lang="en-US" sz="2400" dirty="0" err="1" smtClean="0">
                <a:latin typeface="Gill Sans"/>
              </a:rPr>
              <a:t>Modèle(s</a:t>
            </a:r>
            <a:r>
              <a:rPr lang="en-US" sz="2400" dirty="0" smtClean="0">
                <a:latin typeface="Gill Sans"/>
              </a:rPr>
              <a:t>) de </a:t>
            </a:r>
            <a:r>
              <a:rPr lang="en-US" sz="2400" dirty="0" err="1" smtClean="0">
                <a:latin typeface="Gill Sans"/>
              </a:rPr>
              <a:t>données</a:t>
            </a:r>
            <a:endParaRPr lang="en-US" sz="2400" dirty="0" smtClean="0">
              <a:latin typeface="Gill Sans"/>
            </a:endParaRPr>
          </a:p>
          <a:p>
            <a:r>
              <a:rPr lang="en-US" sz="2400" dirty="0" err="1" smtClean="0">
                <a:latin typeface="Gill Sans"/>
              </a:rPr>
              <a:t>Format(s</a:t>
            </a:r>
            <a:r>
              <a:rPr lang="en-US" sz="2400" dirty="0" smtClean="0">
                <a:latin typeface="Gill Sans"/>
              </a:rPr>
              <a:t>) </a:t>
            </a:r>
            <a:r>
              <a:rPr lang="en-US" sz="2400" dirty="0" err="1" smtClean="0">
                <a:latin typeface="Gill Sans"/>
              </a:rPr>
              <a:t>d’encodage/Langage(s</a:t>
            </a:r>
            <a:r>
              <a:rPr lang="en-US" sz="2400" dirty="0" smtClean="0">
                <a:latin typeface="Gill Sans"/>
              </a:rPr>
              <a:t>)</a:t>
            </a:r>
          </a:p>
          <a:p>
            <a:r>
              <a:rPr lang="en-US" sz="2400" dirty="0" err="1" smtClean="0">
                <a:latin typeface="Gill Sans"/>
              </a:rPr>
              <a:t>Vocabulaire(s</a:t>
            </a:r>
            <a:r>
              <a:rPr lang="en-US" sz="2400" dirty="0" smtClean="0">
                <a:latin typeface="Gill Sans"/>
              </a:rPr>
              <a:t>) </a:t>
            </a:r>
            <a:r>
              <a:rPr lang="en-US" sz="2400" dirty="0" err="1" smtClean="0">
                <a:latin typeface="Gill Sans"/>
              </a:rPr>
              <a:t>contrôlé(s</a:t>
            </a:r>
            <a:r>
              <a:rPr lang="en-US" sz="2400" dirty="0" smtClean="0">
                <a:latin typeface="Gill Sans"/>
              </a:rPr>
              <a:t>)</a:t>
            </a:r>
          </a:p>
          <a:p>
            <a:r>
              <a:rPr lang="en-US" sz="2400" dirty="0" smtClean="0">
                <a:latin typeface="Gill Sans"/>
              </a:rPr>
              <a:t>Conventions de </a:t>
            </a:r>
            <a:r>
              <a:rPr lang="en-US" sz="2400" dirty="0" err="1" smtClean="0">
                <a:latin typeface="Gill Sans"/>
              </a:rPr>
              <a:t>données</a:t>
            </a:r>
            <a:endParaRPr lang="en-US" sz="2400" dirty="0" smtClean="0">
              <a:latin typeface="Gill Sans"/>
            </a:endParaRPr>
          </a:p>
          <a:p>
            <a:r>
              <a:rPr lang="en-US" sz="2400" dirty="0" err="1" smtClean="0">
                <a:latin typeface="Gill Sans"/>
              </a:rPr>
              <a:t>Sémantique</a:t>
            </a:r>
            <a:endParaRPr lang="en-US" sz="2400" dirty="0" smtClean="0">
              <a:latin typeface="Gill Sans"/>
            </a:endParaRPr>
          </a:p>
        </p:txBody>
      </p:sp>
      <p:sp>
        <p:nvSpPr>
          <p:cNvPr id="130" name="Segnaposto contenuto 125"/>
          <p:cNvSpPr txBox="1">
            <a:spLocks/>
          </p:cNvSpPr>
          <p:nvPr/>
        </p:nvSpPr>
        <p:spPr>
          <a:xfrm>
            <a:off x="4283968" y="4293096"/>
            <a:ext cx="4320532" cy="2088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Protocole(s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) de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découverte/interface(s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Protocole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</a:rPr>
              <a:t>s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)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</a:rPr>
              <a:t>d’accès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/interface(s)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err="1" smtClean="0">
                <a:latin typeface="Gill Sans"/>
              </a:rPr>
              <a:t>Protocole(s</a:t>
            </a:r>
            <a:r>
              <a:rPr lang="en-US" sz="2400" dirty="0" smtClean="0">
                <a:latin typeface="Gill Sans"/>
              </a:rPr>
              <a:t>) de </a:t>
            </a:r>
            <a:r>
              <a:rPr lang="en-US" sz="2400" dirty="0" err="1" smtClean="0">
                <a:latin typeface="Gill Sans"/>
              </a:rPr>
              <a:t>visualisation/interface(s</a:t>
            </a:r>
            <a:r>
              <a:rPr lang="en-US" sz="2400" dirty="0" smtClean="0">
                <a:latin typeface="Gill Sans"/>
              </a:rPr>
              <a:t>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err="1" smtClean="0">
                <a:latin typeface="Gill Sans"/>
              </a:rPr>
              <a:t>Protocole(s</a:t>
            </a:r>
            <a:r>
              <a:rPr lang="en-US" sz="2400" dirty="0" smtClean="0">
                <a:latin typeface="Gill Sans"/>
              </a:rPr>
              <a:t>) de </a:t>
            </a:r>
            <a:r>
              <a:rPr lang="en-US" sz="2400" dirty="0" err="1" smtClean="0">
                <a:latin typeface="Gill Sans"/>
              </a:rPr>
              <a:t>traitement/interface(s</a:t>
            </a:r>
            <a:r>
              <a:rPr lang="en-US" sz="2400" dirty="0" smtClean="0">
                <a:latin typeface="Gill Sans"/>
              </a:rPr>
              <a:t>)</a:t>
            </a:r>
          </a:p>
          <a:p>
            <a:pPr lvl="0">
              <a:spcBef>
                <a:spcPct val="20000"/>
              </a:spcBef>
            </a:pPr>
            <a:endParaRPr lang="en-US" sz="2400" dirty="0" smtClean="0">
              <a:latin typeface="Gill Sans"/>
            </a:endParaRPr>
          </a:p>
        </p:txBody>
      </p:sp>
      <p:sp>
        <p:nvSpPr>
          <p:cNvPr id="131" name="Triangolo isoscele 130"/>
          <p:cNvSpPr/>
          <p:nvPr/>
        </p:nvSpPr>
        <p:spPr>
          <a:xfrm rot="16200000">
            <a:off x="5108465" y="1949774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32" name="Connettore 4 131"/>
          <p:cNvCxnSpPr>
            <a:stCxn id="131" idx="3"/>
            <a:endCxn id="130" idx="0"/>
          </p:cNvCxnSpPr>
          <p:nvPr/>
        </p:nvCxnSpPr>
        <p:spPr>
          <a:xfrm>
            <a:off x="5416218" y="2080726"/>
            <a:ext cx="1028016" cy="2212370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riangolo isoscele 133"/>
          <p:cNvSpPr/>
          <p:nvPr/>
        </p:nvSpPr>
        <p:spPr>
          <a:xfrm rot="5400000" flipH="1">
            <a:off x="1141776" y="1932979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35" name="Connettore 4 134"/>
          <p:cNvCxnSpPr>
            <a:stCxn id="134" idx="3"/>
            <a:endCxn id="126" idx="1"/>
          </p:cNvCxnSpPr>
          <p:nvPr/>
        </p:nvCxnSpPr>
        <p:spPr>
          <a:xfrm rot="10800000" flipV="1">
            <a:off x="755577" y="2063930"/>
            <a:ext cx="432049" cy="2733221"/>
          </a:xfrm>
          <a:prstGeom prst="bentConnector3">
            <a:avLst>
              <a:gd name="adj1" fmla="val 152911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Segnaposto contenuto 125"/>
          <p:cNvSpPr txBox="1">
            <a:spLocks/>
          </p:cNvSpPr>
          <p:nvPr/>
        </p:nvSpPr>
        <p:spPr>
          <a:xfrm>
            <a:off x="6444234" y="260648"/>
            <a:ext cx="2699766" cy="1296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Meilleures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pratiques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err="1" smtClean="0">
                <a:solidFill>
                  <a:schemeClr val="tx1"/>
                </a:solidFill>
                <a:latin typeface="Gill Sans"/>
              </a:rPr>
              <a:t>Politique</a:t>
            </a:r>
            <a:r>
              <a:rPr lang="en-US" sz="2000" dirty="0" smtClean="0">
                <a:solidFill>
                  <a:schemeClr val="tx1"/>
                </a:solidFill>
                <a:latin typeface="Gill Sans"/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  <a:latin typeface="Gill Sans"/>
              </a:rPr>
              <a:t>données</a:t>
            </a:r>
            <a:endParaRPr lang="en-US" sz="2000" dirty="0" smtClean="0">
              <a:solidFill>
                <a:schemeClr val="tx1"/>
              </a:solidFill>
              <a:latin typeface="Gill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err="1" smtClean="0">
                <a:solidFill>
                  <a:schemeClr val="tx1"/>
                </a:solidFill>
                <a:latin typeface="Gill Sans"/>
              </a:rPr>
              <a:t>Sécurité</a:t>
            </a:r>
            <a:r>
              <a:rPr lang="en-US" sz="2000" dirty="0" smtClean="0">
                <a:solidFill>
                  <a:schemeClr val="tx1"/>
                </a:solidFill>
                <a:latin typeface="Gill Sans"/>
              </a:rPr>
              <a:t> (AAA)</a:t>
            </a:r>
          </a:p>
        </p:txBody>
      </p:sp>
      <p:cxnSp>
        <p:nvCxnSpPr>
          <p:cNvPr id="139" name="Connettore 4 131"/>
          <p:cNvCxnSpPr>
            <a:stCxn id="138" idx="2"/>
            <a:endCxn id="131" idx="3"/>
          </p:cNvCxnSpPr>
          <p:nvPr/>
        </p:nvCxnSpPr>
        <p:spPr>
          <a:xfrm rot="5400000">
            <a:off x="6343201" y="629810"/>
            <a:ext cx="523934" cy="2377899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43" name="Immagine 142" descr="CD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423" y="7037675"/>
            <a:ext cx="3048000" cy="381000"/>
          </a:xfrm>
          <a:prstGeom prst="rect">
            <a:avLst/>
          </a:prstGeom>
        </p:spPr>
      </p:pic>
      <p:pic>
        <p:nvPicPr>
          <p:cNvPr id="144" name="Immagine 143" descr="cen2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075915" y="5894610"/>
            <a:ext cx="1619250" cy="466725"/>
          </a:xfrm>
          <a:prstGeom prst="rect">
            <a:avLst/>
          </a:prstGeom>
        </p:spPr>
      </p:pic>
      <p:pic>
        <p:nvPicPr>
          <p:cNvPr id="145" name="Immagine 144" descr="CEO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98647" y="293584"/>
            <a:ext cx="2648572" cy="990000"/>
          </a:xfrm>
          <a:prstGeom prst="rect">
            <a:avLst/>
          </a:prstGeom>
        </p:spPr>
      </p:pic>
      <p:pic>
        <p:nvPicPr>
          <p:cNvPr id="146" name="Immagine 145" descr="DCMI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12560" y="6093296"/>
            <a:ext cx="952500" cy="444500"/>
          </a:xfrm>
          <a:prstGeom prst="rect">
            <a:avLst/>
          </a:prstGeom>
        </p:spPr>
      </p:pic>
      <p:pic>
        <p:nvPicPr>
          <p:cNvPr id="147" name="Immagine 146" descr="DGIW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12560" y="4797152"/>
            <a:ext cx="1078903" cy="1078903"/>
          </a:xfrm>
          <a:prstGeom prst="rect">
            <a:avLst/>
          </a:prstGeom>
        </p:spPr>
      </p:pic>
      <p:pic>
        <p:nvPicPr>
          <p:cNvPr id="148" name="Immagine 147" descr="ESR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15056" y="1778352"/>
            <a:ext cx="2857500" cy="1276350"/>
          </a:xfrm>
          <a:prstGeom prst="rect">
            <a:avLst/>
          </a:prstGeom>
        </p:spPr>
      </p:pic>
      <p:pic>
        <p:nvPicPr>
          <p:cNvPr id="149" name="Immagine 148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27347" y="1999000"/>
            <a:ext cx="2948678" cy="2648454"/>
          </a:xfrm>
          <a:prstGeom prst="rect">
            <a:avLst/>
          </a:prstGeom>
        </p:spPr>
      </p:pic>
      <p:pic>
        <p:nvPicPr>
          <p:cNvPr id="150" name="Immagine 149" descr="GE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727052" y="6747655"/>
            <a:ext cx="755650" cy="139700"/>
          </a:xfrm>
          <a:prstGeom prst="rect">
            <a:avLst/>
          </a:prstGeom>
        </p:spPr>
      </p:pic>
      <p:pic>
        <p:nvPicPr>
          <p:cNvPr id="151" name="Immagine 150" descr="Geonetwor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00396" y="8703550"/>
            <a:ext cx="863600" cy="203200"/>
          </a:xfrm>
          <a:prstGeom prst="rect">
            <a:avLst/>
          </a:prstGeom>
        </p:spPr>
      </p:pic>
      <p:pic>
        <p:nvPicPr>
          <p:cNvPr id="152" name="Immagine 151" descr="GeoTiff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0310" y="7249888"/>
            <a:ext cx="1358900" cy="1320800"/>
          </a:xfrm>
          <a:prstGeom prst="rect">
            <a:avLst/>
          </a:prstGeom>
        </p:spPr>
      </p:pic>
      <p:pic>
        <p:nvPicPr>
          <p:cNvPr id="153" name="Immagine 152" descr="GMES-new1.bmp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434588" y="8103550"/>
            <a:ext cx="1289050" cy="679450"/>
          </a:xfrm>
          <a:prstGeom prst="rect">
            <a:avLst/>
          </a:prstGeom>
        </p:spPr>
      </p:pic>
      <p:pic>
        <p:nvPicPr>
          <p:cNvPr id="154" name="Immagine 153" descr="GML-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24799" y="8805150"/>
            <a:ext cx="2247900" cy="901700"/>
          </a:xfrm>
          <a:prstGeom prst="rect">
            <a:avLst/>
          </a:prstGeom>
        </p:spPr>
      </p:pic>
      <p:pic>
        <p:nvPicPr>
          <p:cNvPr id="155" name="Immagine 154" descr="Google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863950" y="7070707"/>
            <a:ext cx="952500" cy="393700"/>
          </a:xfrm>
          <a:prstGeom prst="rect">
            <a:avLst/>
          </a:prstGeom>
        </p:spPr>
      </p:pic>
      <p:pic>
        <p:nvPicPr>
          <p:cNvPr id="156" name="Immagine 155" descr="gooslogofront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589173" y="6765907"/>
            <a:ext cx="1225550" cy="609600"/>
          </a:xfrm>
          <a:prstGeom prst="rect">
            <a:avLst/>
          </a:prstGeom>
        </p:spPr>
      </p:pic>
      <p:pic>
        <p:nvPicPr>
          <p:cNvPr id="157" name="Immagine 156" descr="hdf_logo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879100" y="7639212"/>
            <a:ext cx="2678806" cy="901521"/>
          </a:xfrm>
          <a:prstGeom prst="rect">
            <a:avLst/>
          </a:prstGeom>
        </p:spPr>
      </p:pic>
      <p:pic>
        <p:nvPicPr>
          <p:cNvPr id="158" name="Immagine 157" descr="HMA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572750" y="5857125"/>
            <a:ext cx="781050" cy="361950"/>
          </a:xfrm>
          <a:prstGeom prst="rect">
            <a:avLst/>
          </a:prstGeom>
        </p:spPr>
      </p:pic>
      <p:pic>
        <p:nvPicPr>
          <p:cNvPr id="159" name="Immagine 158" descr="ICEO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612560" y="3913572"/>
            <a:ext cx="673100" cy="241300"/>
          </a:xfrm>
          <a:prstGeom prst="rect">
            <a:avLst/>
          </a:prstGeom>
        </p:spPr>
      </p:pic>
      <p:pic>
        <p:nvPicPr>
          <p:cNvPr id="160" name="Immagine 159" descr="ICSU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561700" y="5342450"/>
            <a:ext cx="933450" cy="311150"/>
          </a:xfrm>
          <a:prstGeom prst="rect">
            <a:avLst/>
          </a:prstGeom>
        </p:spPr>
      </p:pic>
      <p:pic>
        <p:nvPicPr>
          <p:cNvPr id="161" name="Immagine 160" descr="IEEE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990644" y="7806532"/>
            <a:ext cx="1920081" cy="566881"/>
          </a:xfrm>
          <a:prstGeom prst="rect">
            <a:avLst/>
          </a:prstGeom>
        </p:spPr>
      </p:pic>
      <p:pic>
        <p:nvPicPr>
          <p:cNvPr id="162" name="Immagine 161" descr="ietflogo2e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469760" y="7228175"/>
            <a:ext cx="1778000" cy="1016000"/>
          </a:xfrm>
          <a:prstGeom prst="rect">
            <a:avLst/>
          </a:prstGeom>
        </p:spPr>
      </p:pic>
      <p:pic>
        <p:nvPicPr>
          <p:cNvPr id="163" name="Immagine 162" descr="Inspire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0266425" y="4495527"/>
            <a:ext cx="590550" cy="603250"/>
          </a:xfrm>
          <a:prstGeom prst="rect">
            <a:avLst/>
          </a:prstGeom>
        </p:spPr>
      </p:pic>
      <p:pic>
        <p:nvPicPr>
          <p:cNvPr id="164" name="Immagine 163" descr="IODE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6216352" y="7420225"/>
            <a:ext cx="3048000" cy="273050"/>
          </a:xfrm>
          <a:prstGeom prst="rect">
            <a:avLst/>
          </a:prstGeom>
        </p:spPr>
      </p:pic>
      <p:pic>
        <p:nvPicPr>
          <p:cNvPr id="165" name="Immagine 164" descr="IPCC1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727347" y="7356725"/>
            <a:ext cx="577850" cy="400050"/>
          </a:xfrm>
          <a:prstGeom prst="rect">
            <a:avLst/>
          </a:prstGeom>
        </p:spPr>
      </p:pic>
      <p:pic>
        <p:nvPicPr>
          <p:cNvPr id="166" name="Immagine 165" descr="ISOLogo_en.gif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883775" y="9426866"/>
            <a:ext cx="1441450" cy="584200"/>
          </a:xfrm>
          <a:prstGeom prst="rect">
            <a:avLst/>
          </a:prstGeom>
        </p:spPr>
      </p:pic>
      <p:pic>
        <p:nvPicPr>
          <p:cNvPr id="167" name="Immagine 166" descr="ITU-official-logo_75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722965" y="8905973"/>
            <a:ext cx="1206500" cy="476250"/>
          </a:xfrm>
          <a:prstGeom prst="rect">
            <a:avLst/>
          </a:prstGeom>
        </p:spPr>
      </p:pic>
      <p:pic>
        <p:nvPicPr>
          <p:cNvPr id="168" name="Immagine 167" descr="jpeg2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4489712" y="8914341"/>
            <a:ext cx="812800" cy="635000"/>
          </a:xfrm>
          <a:prstGeom prst="rect">
            <a:avLst/>
          </a:prstGeom>
        </p:spPr>
      </p:pic>
      <p:pic>
        <p:nvPicPr>
          <p:cNvPr id="169" name="Immagine 168" descr="Mpeg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806750" y="8339205"/>
            <a:ext cx="1524000" cy="1390650"/>
          </a:xfrm>
          <a:prstGeom prst="rect">
            <a:avLst/>
          </a:prstGeom>
        </p:spPr>
      </p:pic>
      <p:pic>
        <p:nvPicPr>
          <p:cNvPr id="170" name="Immagine 169" descr="NATO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7656800" y="7221825"/>
            <a:ext cx="1930400" cy="514350"/>
          </a:xfrm>
          <a:prstGeom prst="rect">
            <a:avLst/>
          </a:prstGeom>
        </p:spPr>
      </p:pic>
      <p:pic>
        <p:nvPicPr>
          <p:cNvPr id="171" name="Immagine 170" descr="netcdf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543399" y="7464407"/>
            <a:ext cx="457201" cy="329185"/>
          </a:xfrm>
          <a:prstGeom prst="rect">
            <a:avLst/>
          </a:prstGeom>
        </p:spPr>
      </p:pic>
      <p:pic>
        <p:nvPicPr>
          <p:cNvPr id="172" name="Immagine 171" descr="OAI-PMH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8604500" y="7556750"/>
            <a:ext cx="635000" cy="444500"/>
          </a:xfrm>
          <a:prstGeom prst="rect">
            <a:avLst/>
          </a:prstGeom>
        </p:spPr>
      </p:pic>
      <p:pic>
        <p:nvPicPr>
          <p:cNvPr id="173" name="Immagine 172" descr="oasis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8352731" y="7768027"/>
            <a:ext cx="1438537" cy="321946"/>
          </a:xfrm>
          <a:prstGeom prst="rect">
            <a:avLst/>
          </a:prstGeom>
        </p:spPr>
      </p:pic>
      <p:pic>
        <p:nvPicPr>
          <p:cNvPr id="174" name="Immagine 173" descr="OGC2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8891800" y="7945650"/>
            <a:ext cx="660400" cy="266700"/>
          </a:xfrm>
          <a:prstGeom prst="rect">
            <a:avLst/>
          </a:prstGeom>
        </p:spPr>
      </p:pic>
      <p:pic>
        <p:nvPicPr>
          <p:cNvPr id="175" name="Immagine 174" descr="OGF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8967808" y="7943655"/>
            <a:ext cx="808383" cy="570689"/>
          </a:xfrm>
          <a:prstGeom prst="rect">
            <a:avLst/>
          </a:prstGeom>
        </p:spPr>
      </p:pic>
      <p:pic>
        <p:nvPicPr>
          <p:cNvPr id="176" name="Immagine 175" descr="oma_logo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8909225" y="8204375"/>
            <a:ext cx="1225550" cy="349250"/>
          </a:xfrm>
          <a:prstGeom prst="rect">
            <a:avLst/>
          </a:prstGeom>
        </p:spPr>
      </p:pic>
      <p:pic>
        <p:nvPicPr>
          <p:cNvPr id="177" name="Immagine 176" descr="OOI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8846500" y="8103550"/>
            <a:ext cx="1651000" cy="850900"/>
          </a:xfrm>
          <a:prstGeom prst="rect">
            <a:avLst/>
          </a:prstGeom>
        </p:spPr>
      </p:pic>
      <p:pic>
        <p:nvPicPr>
          <p:cNvPr id="178" name="Immagine 177" descr="opendap_1.gif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9167950" y="8383725"/>
            <a:ext cx="1308100" cy="590550"/>
          </a:xfrm>
          <a:prstGeom prst="rect">
            <a:avLst/>
          </a:prstGeom>
        </p:spPr>
      </p:pic>
      <p:pic>
        <p:nvPicPr>
          <p:cNvPr id="179" name="Immagine 178" descr="opensearch_logo.gif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8692475" y="8508325"/>
            <a:ext cx="2559050" cy="641350"/>
          </a:xfrm>
          <a:prstGeom prst="rect">
            <a:avLst/>
          </a:prstGeom>
        </p:spPr>
      </p:pic>
      <p:pic>
        <p:nvPicPr>
          <p:cNvPr id="180" name="Immagine 179" descr="OWL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9737825" y="8905975"/>
            <a:ext cx="768350" cy="146050"/>
          </a:xfrm>
          <a:prstGeom prst="rect">
            <a:avLst/>
          </a:prstGeom>
        </p:spPr>
      </p:pic>
      <p:pic>
        <p:nvPicPr>
          <p:cNvPr id="181" name="Immagine 180" descr="PNG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9948150" y="8805150"/>
            <a:ext cx="647700" cy="647700"/>
          </a:xfrm>
          <a:prstGeom prst="rect">
            <a:avLst/>
          </a:prstGeom>
        </p:spPr>
      </p:pic>
      <p:pic>
        <p:nvPicPr>
          <p:cNvPr id="182" name="Immagine 181" descr="RDF.bmp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0282300" y="9126600"/>
            <a:ext cx="279400" cy="304800"/>
          </a:xfrm>
          <a:prstGeom prst="rect">
            <a:avLst/>
          </a:prstGeom>
        </p:spPr>
      </p:pic>
      <p:pic>
        <p:nvPicPr>
          <p:cNvPr id="183" name="Immagine 182" descr="SemanticWeb.pn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9424381" y="9200428"/>
            <a:ext cx="2295238" cy="457143"/>
          </a:xfrm>
          <a:prstGeom prst="rect">
            <a:avLst/>
          </a:prstGeom>
        </p:spPr>
      </p:pic>
      <p:pic>
        <p:nvPicPr>
          <p:cNvPr id="184" name="Immagine 183" descr="SHP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10055250" y="9185300"/>
            <a:ext cx="1333500" cy="787400"/>
          </a:xfrm>
          <a:prstGeom prst="rect">
            <a:avLst/>
          </a:prstGeom>
        </p:spPr>
      </p:pic>
      <p:pic>
        <p:nvPicPr>
          <p:cNvPr id="185" name="Immagine 184" descr="Sparql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10614825" y="9471825"/>
            <a:ext cx="514350" cy="514350"/>
          </a:xfrm>
          <a:prstGeom prst="rect">
            <a:avLst/>
          </a:prstGeom>
        </p:spPr>
      </p:pic>
      <p:pic>
        <p:nvPicPr>
          <p:cNvPr id="186" name="Immagine 185" descr="TIFF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10307625" y="9164625"/>
            <a:ext cx="1428750" cy="1428750"/>
          </a:xfrm>
          <a:prstGeom prst="rect">
            <a:avLst/>
          </a:prstGeom>
        </p:spPr>
      </p:pic>
      <p:pic>
        <p:nvPicPr>
          <p:cNvPr id="187" name="Immagine 186" descr="Unep.gif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10975150" y="9797225"/>
            <a:ext cx="393700" cy="463550"/>
          </a:xfrm>
          <a:prstGeom prst="rect">
            <a:avLst/>
          </a:prstGeom>
        </p:spPr>
      </p:pic>
      <p:pic>
        <p:nvPicPr>
          <p:cNvPr id="188" name="Immagine 187" descr="UNESCO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10941000" y="9874200"/>
            <a:ext cx="762000" cy="609600"/>
          </a:xfrm>
          <a:prstGeom prst="rect">
            <a:avLst/>
          </a:prstGeom>
        </p:spPr>
      </p:pic>
      <p:pic>
        <p:nvPicPr>
          <p:cNvPr id="189" name="Immagine 188" descr="unescoioclogo (1).gif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11068775" y="10160725"/>
            <a:ext cx="806450" cy="336550"/>
          </a:xfrm>
          <a:prstGeom prst="rect">
            <a:avLst/>
          </a:prstGeom>
        </p:spPr>
      </p:pic>
      <p:pic>
        <p:nvPicPr>
          <p:cNvPr id="190" name="Immagine 189" descr="W3C_logo.bmp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10621875" y="10326600"/>
            <a:ext cx="2000250" cy="304800"/>
          </a:xfrm>
          <a:prstGeom prst="rect">
            <a:avLst/>
          </a:prstGeom>
        </p:spPr>
      </p:pic>
      <p:pic>
        <p:nvPicPr>
          <p:cNvPr id="191" name="Immagine 190" descr="WaterML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10978250" y="10298800"/>
            <a:ext cx="1587500" cy="660400"/>
          </a:xfrm>
          <a:prstGeom prst="rect">
            <a:avLst/>
          </a:prstGeom>
        </p:spPr>
      </p:pic>
      <p:pic>
        <p:nvPicPr>
          <p:cNvPr id="192" name="Immagine 191" descr="Web2.0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11521950" y="10382125"/>
            <a:ext cx="800100" cy="793750"/>
          </a:xfrm>
          <a:prstGeom prst="rect">
            <a:avLst/>
          </a:prstGeom>
        </p:spPr>
      </p:pic>
      <p:pic>
        <p:nvPicPr>
          <p:cNvPr id="193" name="Immagine 192" descr="WIKI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11627500" y="10728975"/>
            <a:ext cx="889000" cy="400050"/>
          </a:xfrm>
          <a:prstGeom prst="rect">
            <a:avLst/>
          </a:prstGeom>
        </p:spPr>
      </p:pic>
      <p:pic>
        <p:nvPicPr>
          <p:cNvPr id="194" name="Immagine 193" descr="WMO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11767975" y="10659900"/>
            <a:ext cx="908050" cy="838200"/>
          </a:xfrm>
          <a:prstGeom prst="rect">
            <a:avLst/>
          </a:prstGeom>
        </p:spPr>
      </p:pic>
      <p:pic>
        <p:nvPicPr>
          <p:cNvPr id="195" name="Immagine 194" descr="WorldWind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12083075" y="10940075"/>
            <a:ext cx="577850" cy="57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8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build="p" animBg="1"/>
      <p:bldP spid="130" grpId="0" animBg="1"/>
      <p:bldP spid="131" grpId="0" animBg="1"/>
      <p:bldP spid="134" grpId="0" animBg="1"/>
      <p:bldP spid="13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107504" y="476672"/>
            <a:ext cx="6065795" cy="3240360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2141398" y="1772816"/>
              <a:ext cx="1944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prstClr val="black"/>
                  </a:solidFill>
                  <a:latin typeface="Gill Sans"/>
                </a:rPr>
                <a:t>Forestry Service Bus</a:t>
              </a:r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1763688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Service Consumer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779912" y="908720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Service Consumer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691680" y="2492896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Service Provider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987824" y="2492896"/>
              <a:ext cx="10081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Service Provider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355976" y="2492896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Service Provider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>
              <a:off x="2267744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3694455" y="75982"/>
            <a:ext cx="262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e</a:t>
            </a:r>
            <a:r>
              <a:rPr lang="en-US" dirty="0" smtClean="0">
                <a:solidFill>
                  <a:prstClr val="black"/>
                </a:solidFill>
                <a:latin typeface="Gill Sans"/>
              </a:rPr>
              <a:t>-Infrastructure </a:t>
            </a:r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forestière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126" name="Segnaposto contenuto 125"/>
          <p:cNvSpPr>
            <a:spLocks noGrp="1"/>
          </p:cNvSpPr>
          <p:nvPr>
            <p:ph idx="1"/>
          </p:nvPr>
        </p:nvSpPr>
        <p:spPr>
          <a:xfrm>
            <a:off x="755576" y="3861048"/>
            <a:ext cx="3816424" cy="187220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n-US" sz="2400" dirty="0" smtClean="0">
                <a:latin typeface="Gill Sans"/>
              </a:rPr>
              <a:t>Metadata model(s)</a:t>
            </a:r>
          </a:p>
          <a:p>
            <a:r>
              <a:rPr lang="en-US" sz="2400" dirty="0" smtClean="0">
                <a:latin typeface="Gill Sans"/>
              </a:rPr>
              <a:t>Data Model(s)</a:t>
            </a:r>
          </a:p>
          <a:p>
            <a:r>
              <a:rPr lang="en-US" sz="2400" dirty="0" smtClean="0">
                <a:latin typeface="Gill Sans"/>
              </a:rPr>
              <a:t>Encoding Format(s)/Language(s)</a:t>
            </a:r>
          </a:p>
          <a:p>
            <a:r>
              <a:rPr lang="en-US" sz="2400" dirty="0" smtClean="0">
                <a:latin typeface="Gill Sans"/>
              </a:rPr>
              <a:t>Controlled Vocabulary(</a:t>
            </a:r>
            <a:r>
              <a:rPr lang="en-US" sz="2400" dirty="0" err="1" smtClean="0">
                <a:latin typeface="Gill Sans"/>
              </a:rPr>
              <a:t>ies</a:t>
            </a:r>
            <a:r>
              <a:rPr lang="en-US" sz="2400" dirty="0" smtClean="0">
                <a:latin typeface="Gill Sans"/>
              </a:rPr>
              <a:t>)</a:t>
            </a:r>
          </a:p>
          <a:p>
            <a:r>
              <a:rPr lang="en-US" sz="2400" dirty="0" smtClean="0">
                <a:latin typeface="Gill Sans"/>
              </a:rPr>
              <a:t>….</a:t>
            </a:r>
          </a:p>
        </p:txBody>
      </p:sp>
      <p:sp>
        <p:nvSpPr>
          <p:cNvPr id="130" name="Segnaposto contenuto 125"/>
          <p:cNvSpPr txBox="1">
            <a:spLocks/>
          </p:cNvSpPr>
          <p:nvPr/>
        </p:nvSpPr>
        <p:spPr>
          <a:xfrm>
            <a:off x="4283968" y="4293096"/>
            <a:ext cx="4104456" cy="20882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Discovery protocol(s)/interface(s)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Access protocol(s)/interface(s)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Gill Sans"/>
              </a:rPr>
              <a:t>Visualization protocol(s)/interface(s)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Gill Sans"/>
              </a:rPr>
              <a:t>Semantic protocol(s)/interface(s)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Gill Sans"/>
              </a:rPr>
              <a:t>…</a:t>
            </a:r>
          </a:p>
        </p:txBody>
      </p:sp>
      <p:sp>
        <p:nvSpPr>
          <p:cNvPr id="131" name="Triangolo isoscele 130"/>
          <p:cNvSpPr/>
          <p:nvPr/>
        </p:nvSpPr>
        <p:spPr>
          <a:xfrm rot="16200000">
            <a:off x="5108465" y="1949774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32" name="Connettore 4 131"/>
          <p:cNvCxnSpPr>
            <a:stCxn id="131" idx="3"/>
            <a:endCxn id="130" idx="0"/>
          </p:cNvCxnSpPr>
          <p:nvPr/>
        </p:nvCxnSpPr>
        <p:spPr>
          <a:xfrm>
            <a:off x="5416218" y="2080726"/>
            <a:ext cx="919978" cy="2212370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riangolo isoscele 133"/>
          <p:cNvSpPr/>
          <p:nvPr/>
        </p:nvSpPr>
        <p:spPr>
          <a:xfrm rot="5400000" flipH="1">
            <a:off x="1141776" y="1932979"/>
            <a:ext cx="353602" cy="261904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35" name="Connettore 4 134"/>
          <p:cNvCxnSpPr>
            <a:stCxn id="134" idx="3"/>
            <a:endCxn id="126" idx="1"/>
          </p:cNvCxnSpPr>
          <p:nvPr/>
        </p:nvCxnSpPr>
        <p:spPr>
          <a:xfrm rot="10800000" flipV="1">
            <a:off x="755577" y="2063930"/>
            <a:ext cx="432049" cy="2733221"/>
          </a:xfrm>
          <a:prstGeom prst="bentConnector3">
            <a:avLst>
              <a:gd name="adj1" fmla="val 152911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Segnaposto contenuto 125"/>
          <p:cNvSpPr txBox="1">
            <a:spLocks/>
          </p:cNvSpPr>
          <p:nvPr/>
        </p:nvSpPr>
        <p:spPr>
          <a:xfrm>
            <a:off x="6588224" y="260648"/>
            <a:ext cx="2304256" cy="12961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Best practices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tx1"/>
                </a:solidFill>
                <a:latin typeface="Gill Sans"/>
              </a:rPr>
              <a:t>Data policy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tx1"/>
                </a:solidFill>
                <a:latin typeface="Gill Sans"/>
              </a:rPr>
              <a:t>….</a:t>
            </a:r>
            <a:endParaRPr lang="en-US" sz="2000" dirty="0" smtClean="0">
              <a:latin typeface="Gill Sans"/>
            </a:endParaRPr>
          </a:p>
        </p:txBody>
      </p:sp>
      <p:cxnSp>
        <p:nvCxnSpPr>
          <p:cNvPr id="139" name="Connettore 4 131"/>
          <p:cNvCxnSpPr>
            <a:stCxn id="138" idx="2"/>
            <a:endCxn id="131" idx="3"/>
          </p:cNvCxnSpPr>
          <p:nvPr/>
        </p:nvCxnSpPr>
        <p:spPr>
          <a:xfrm rot="5400000">
            <a:off x="6316318" y="656692"/>
            <a:ext cx="523934" cy="2324134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Picture 10" descr="Forest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43" name="Immagine 142" descr="CD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645024"/>
            <a:ext cx="3048000" cy="381000"/>
          </a:xfrm>
          <a:prstGeom prst="rect">
            <a:avLst/>
          </a:prstGeom>
        </p:spPr>
      </p:pic>
      <p:pic>
        <p:nvPicPr>
          <p:cNvPr id="144" name="Immagine 143" descr="cen287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2" y="3284984"/>
            <a:ext cx="2248413" cy="648072"/>
          </a:xfrm>
          <a:prstGeom prst="rect">
            <a:avLst/>
          </a:prstGeom>
        </p:spPr>
      </p:pic>
      <p:pic>
        <p:nvPicPr>
          <p:cNvPr id="145" name="Immagine 144" descr="CEO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476672"/>
            <a:ext cx="1733803" cy="648072"/>
          </a:xfrm>
          <a:prstGeom prst="rect">
            <a:avLst/>
          </a:prstGeom>
        </p:spPr>
      </p:pic>
      <p:pic>
        <p:nvPicPr>
          <p:cNvPr id="146" name="Immagine 145" descr="DCMI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120" y="3933056"/>
            <a:ext cx="1234423" cy="576064"/>
          </a:xfrm>
          <a:prstGeom prst="rect">
            <a:avLst/>
          </a:prstGeom>
        </p:spPr>
      </p:pic>
      <p:pic>
        <p:nvPicPr>
          <p:cNvPr id="147" name="Immagine 146" descr="DGIW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5576" y="2996952"/>
            <a:ext cx="1078903" cy="1078903"/>
          </a:xfrm>
          <a:prstGeom prst="rect">
            <a:avLst/>
          </a:prstGeom>
        </p:spPr>
      </p:pic>
      <p:pic>
        <p:nvPicPr>
          <p:cNvPr id="148" name="Immagine 147" descr="ESRI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2996952"/>
            <a:ext cx="1897310" cy="847465"/>
          </a:xfrm>
          <a:prstGeom prst="rect">
            <a:avLst/>
          </a:prstGeom>
        </p:spPr>
      </p:pic>
      <p:pic>
        <p:nvPicPr>
          <p:cNvPr id="149" name="Immagine 148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520" y="1124744"/>
            <a:ext cx="1345264" cy="1208294"/>
          </a:xfrm>
          <a:prstGeom prst="rect">
            <a:avLst/>
          </a:prstGeom>
        </p:spPr>
      </p:pic>
      <p:pic>
        <p:nvPicPr>
          <p:cNvPr id="150" name="Immagine 149" descr="GEO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44175" y="4409150"/>
            <a:ext cx="755650" cy="139700"/>
          </a:xfrm>
          <a:prstGeom prst="rect">
            <a:avLst/>
          </a:prstGeom>
        </p:spPr>
      </p:pic>
      <p:pic>
        <p:nvPicPr>
          <p:cNvPr id="151" name="Immagine 150" descr="Geonetwor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779912" y="6425952"/>
            <a:ext cx="1836204" cy="432048"/>
          </a:xfrm>
          <a:prstGeom prst="rect">
            <a:avLst/>
          </a:prstGeom>
        </p:spPr>
      </p:pic>
      <p:pic>
        <p:nvPicPr>
          <p:cNvPr id="152" name="Immagine 151" descr="GeoTiff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376" y="4509120"/>
            <a:ext cx="1037192" cy="1008112"/>
          </a:xfrm>
          <a:prstGeom prst="rect">
            <a:avLst/>
          </a:prstGeom>
        </p:spPr>
      </p:pic>
      <p:pic>
        <p:nvPicPr>
          <p:cNvPr id="153" name="Immagine 152" descr="GMES-new1.bmp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8224" y="2276872"/>
            <a:ext cx="1520789" cy="801598"/>
          </a:xfrm>
          <a:prstGeom prst="rect">
            <a:avLst/>
          </a:prstGeom>
        </p:spPr>
      </p:pic>
      <p:pic>
        <p:nvPicPr>
          <p:cNvPr id="154" name="Immagine 153" descr="GML-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563888" y="5373216"/>
            <a:ext cx="1498392" cy="601050"/>
          </a:xfrm>
          <a:prstGeom prst="rect">
            <a:avLst/>
          </a:prstGeom>
        </p:spPr>
      </p:pic>
      <p:pic>
        <p:nvPicPr>
          <p:cNvPr id="155" name="Immagine 154" descr="Google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176" y="980728"/>
            <a:ext cx="1412554" cy="583856"/>
          </a:xfrm>
          <a:prstGeom prst="rect">
            <a:avLst/>
          </a:prstGeom>
        </p:spPr>
      </p:pic>
      <p:pic>
        <p:nvPicPr>
          <p:cNvPr id="156" name="Immagine 155" descr="gooslogofront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740352" y="3645024"/>
            <a:ext cx="1225550" cy="609600"/>
          </a:xfrm>
          <a:prstGeom prst="rect">
            <a:avLst/>
          </a:prstGeom>
        </p:spPr>
      </p:pic>
      <p:pic>
        <p:nvPicPr>
          <p:cNvPr id="157" name="Immagine 156" descr="hdf_logo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51520" y="5949280"/>
            <a:ext cx="1800200" cy="605836"/>
          </a:xfrm>
          <a:prstGeom prst="rect">
            <a:avLst/>
          </a:prstGeom>
        </p:spPr>
      </p:pic>
      <p:pic>
        <p:nvPicPr>
          <p:cNvPr id="158" name="Immagine 157" descr="HMA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5776" y="1484784"/>
            <a:ext cx="1380885" cy="639922"/>
          </a:xfrm>
          <a:prstGeom prst="rect">
            <a:avLst/>
          </a:prstGeom>
        </p:spPr>
      </p:pic>
      <p:pic>
        <p:nvPicPr>
          <p:cNvPr id="159" name="Immagine 158" descr="ICEO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995936" y="5877272"/>
            <a:ext cx="1475526" cy="528962"/>
          </a:xfrm>
          <a:prstGeom prst="rect">
            <a:avLst/>
          </a:prstGeom>
        </p:spPr>
      </p:pic>
      <p:pic>
        <p:nvPicPr>
          <p:cNvPr id="160" name="Immagine 159" descr="ICSU.jpg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4128" y="6093296"/>
            <a:ext cx="1457685" cy="485895"/>
          </a:xfrm>
          <a:prstGeom prst="rect">
            <a:avLst/>
          </a:prstGeom>
        </p:spPr>
      </p:pic>
      <p:pic>
        <p:nvPicPr>
          <p:cNvPr id="161" name="Immagine 160" descr="IEEE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843808" y="4005064"/>
            <a:ext cx="1920081" cy="566881"/>
          </a:xfrm>
          <a:prstGeom prst="rect">
            <a:avLst/>
          </a:prstGeom>
        </p:spPr>
      </p:pic>
      <p:pic>
        <p:nvPicPr>
          <p:cNvPr id="162" name="Immagine 161" descr="ietflogo2e.gif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292080" y="4941168"/>
            <a:ext cx="1778000" cy="1016000"/>
          </a:xfrm>
          <a:prstGeom prst="rect">
            <a:avLst/>
          </a:prstGeom>
        </p:spPr>
      </p:pic>
      <p:pic>
        <p:nvPicPr>
          <p:cNvPr id="163" name="Immagine 162" descr="Inspire.jpg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288" y="4725144"/>
            <a:ext cx="1111699" cy="1135607"/>
          </a:xfrm>
          <a:prstGeom prst="rect">
            <a:avLst/>
          </a:prstGeom>
        </p:spPr>
      </p:pic>
      <p:pic>
        <p:nvPicPr>
          <p:cNvPr id="164" name="Immagine 163" descr="IODE.gif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23528" y="4509120"/>
            <a:ext cx="5328592" cy="477353"/>
          </a:xfrm>
          <a:prstGeom prst="rect">
            <a:avLst/>
          </a:prstGeom>
        </p:spPr>
      </p:pic>
      <p:pic>
        <p:nvPicPr>
          <p:cNvPr id="165" name="Immagine 164" descr="IPCC1.jpg"/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5157192"/>
            <a:ext cx="1296144" cy="897330"/>
          </a:xfrm>
          <a:prstGeom prst="rect">
            <a:avLst/>
          </a:prstGeom>
        </p:spPr>
      </p:pic>
      <p:pic>
        <p:nvPicPr>
          <p:cNvPr id="166" name="Immagine 165" descr="ISOLogo_en.gif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4067943" y="1844824"/>
            <a:ext cx="1776719" cy="720080"/>
          </a:xfrm>
          <a:prstGeom prst="rect">
            <a:avLst/>
          </a:prstGeom>
        </p:spPr>
      </p:pic>
      <p:pic>
        <p:nvPicPr>
          <p:cNvPr id="167" name="Immagine 166" descr="ITU-official-logo_75.gif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763688" y="332656"/>
            <a:ext cx="1824203" cy="720080"/>
          </a:xfrm>
          <a:prstGeom prst="rect">
            <a:avLst/>
          </a:prstGeom>
        </p:spPr>
      </p:pic>
      <p:pic>
        <p:nvPicPr>
          <p:cNvPr id="168" name="Immagine 167" descr="jpeg2000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099376" y="2348880"/>
            <a:ext cx="1044624" cy="816113"/>
          </a:xfrm>
          <a:prstGeom prst="rect">
            <a:avLst/>
          </a:prstGeom>
        </p:spPr>
      </p:pic>
      <p:pic>
        <p:nvPicPr>
          <p:cNvPr id="169" name="Immagine 168" descr="Mpeg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7956376" y="1268760"/>
            <a:ext cx="868042" cy="792088"/>
          </a:xfrm>
          <a:prstGeom prst="rect">
            <a:avLst/>
          </a:prstGeom>
        </p:spPr>
      </p:pic>
      <p:pic>
        <p:nvPicPr>
          <p:cNvPr id="170" name="Immagine 169" descr="NATO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2123728" y="4941168"/>
            <a:ext cx="1930400" cy="514350"/>
          </a:xfrm>
          <a:prstGeom prst="rect">
            <a:avLst/>
          </a:prstGeom>
        </p:spPr>
      </p:pic>
      <p:pic>
        <p:nvPicPr>
          <p:cNvPr id="171" name="Immagine 170" descr="netcdf.pn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691680" y="2132856"/>
            <a:ext cx="997153" cy="717951"/>
          </a:xfrm>
          <a:prstGeom prst="rect">
            <a:avLst/>
          </a:prstGeom>
        </p:spPr>
      </p:pic>
      <p:pic>
        <p:nvPicPr>
          <p:cNvPr id="172" name="Immagine 171" descr="OAI-PMH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2987824" y="2924944"/>
            <a:ext cx="1368100" cy="957670"/>
          </a:xfrm>
          <a:prstGeom prst="rect">
            <a:avLst/>
          </a:prstGeom>
        </p:spPr>
      </p:pic>
      <p:pic>
        <p:nvPicPr>
          <p:cNvPr id="173" name="Immagine 172" descr="oasis.pn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5148064" y="2636912"/>
            <a:ext cx="2895751" cy="648072"/>
          </a:xfrm>
          <a:prstGeom prst="rect">
            <a:avLst/>
          </a:prstGeom>
        </p:spPr>
      </p:pic>
      <p:pic>
        <p:nvPicPr>
          <p:cNvPr id="174" name="Immagine 173" descr="OGC2.jpg"/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736" y="5229200"/>
            <a:ext cx="1783055" cy="720080"/>
          </a:xfrm>
          <a:prstGeom prst="rect">
            <a:avLst/>
          </a:prstGeom>
        </p:spPr>
      </p:pic>
      <p:pic>
        <p:nvPicPr>
          <p:cNvPr id="175" name="Immagine 174" descr="OGF.jpg"/>
          <p:cNvPicPr>
            <a:picLocks noChangeAspect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992" y="2996952"/>
            <a:ext cx="1083206" cy="764704"/>
          </a:xfrm>
          <a:prstGeom prst="rect">
            <a:avLst/>
          </a:prstGeom>
        </p:spPr>
      </p:pic>
      <p:pic>
        <p:nvPicPr>
          <p:cNvPr id="176" name="Immagine 175" descr="oma_logo.gif"/>
          <p:cNvPicPr>
            <a:picLocks noChangeAspect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2240" y="5805264"/>
            <a:ext cx="2021461" cy="576064"/>
          </a:xfrm>
          <a:prstGeom prst="rect">
            <a:avLst/>
          </a:prstGeom>
        </p:spPr>
      </p:pic>
      <p:pic>
        <p:nvPicPr>
          <p:cNvPr id="177" name="Immagine 176" descr="OOI.jpg"/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1628800"/>
            <a:ext cx="1651000" cy="850900"/>
          </a:xfrm>
          <a:prstGeom prst="rect">
            <a:avLst/>
          </a:prstGeom>
        </p:spPr>
      </p:pic>
      <p:pic>
        <p:nvPicPr>
          <p:cNvPr id="178" name="Immagine 177" descr="opendap_1.gif"/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336" y="6274714"/>
            <a:ext cx="1512168" cy="682678"/>
          </a:xfrm>
          <a:prstGeom prst="rect">
            <a:avLst/>
          </a:prstGeom>
        </p:spPr>
      </p:pic>
      <p:pic>
        <p:nvPicPr>
          <p:cNvPr id="179" name="Immagine 178" descr="opensearch_logo.gif"/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4509120"/>
            <a:ext cx="2559050" cy="641350"/>
          </a:xfrm>
          <a:prstGeom prst="rect">
            <a:avLst/>
          </a:prstGeom>
        </p:spPr>
      </p:pic>
      <p:pic>
        <p:nvPicPr>
          <p:cNvPr id="180" name="Immagine 179" descr="OWL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5220072" y="4581128"/>
            <a:ext cx="1973735" cy="375173"/>
          </a:xfrm>
          <a:prstGeom prst="rect">
            <a:avLst/>
          </a:prstGeom>
        </p:spPr>
      </p:pic>
      <p:pic>
        <p:nvPicPr>
          <p:cNvPr id="181" name="Immagine 180" descr="PNG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0" y="5085184"/>
            <a:ext cx="792088" cy="792088"/>
          </a:xfrm>
          <a:prstGeom prst="rect">
            <a:avLst/>
          </a:prstGeom>
        </p:spPr>
      </p:pic>
      <p:pic>
        <p:nvPicPr>
          <p:cNvPr id="182" name="Immagine 181" descr="RDF.bmp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1763688" y="1196752"/>
            <a:ext cx="733116" cy="799763"/>
          </a:xfrm>
          <a:prstGeom prst="rect">
            <a:avLst/>
          </a:prstGeom>
        </p:spPr>
      </p:pic>
      <p:pic>
        <p:nvPicPr>
          <p:cNvPr id="183" name="Immagine 182" descr="SemanticWeb.png"/>
          <p:cNvPicPr>
            <a:picLocks noChangeAspect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404664"/>
            <a:ext cx="2656778" cy="529151"/>
          </a:xfrm>
          <a:prstGeom prst="rect">
            <a:avLst/>
          </a:prstGeom>
        </p:spPr>
      </p:pic>
      <p:pic>
        <p:nvPicPr>
          <p:cNvPr id="184" name="Immagine 183" descr="SHP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2339752" y="5877272"/>
            <a:ext cx="1333500" cy="787400"/>
          </a:xfrm>
          <a:prstGeom prst="rect">
            <a:avLst/>
          </a:prstGeom>
        </p:spPr>
      </p:pic>
      <p:pic>
        <p:nvPicPr>
          <p:cNvPr id="185" name="Immagine 184" descr="Sparql.jpg"/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2400" y="2996952"/>
            <a:ext cx="864096" cy="864096"/>
          </a:xfrm>
          <a:prstGeom prst="rect">
            <a:avLst/>
          </a:prstGeom>
        </p:spPr>
      </p:pic>
      <p:pic>
        <p:nvPicPr>
          <p:cNvPr id="186" name="Immagine 185" descr="TIFF.jpg"/>
          <p:cNvPicPr>
            <a:picLocks noChangeAspect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4248" y="4005064"/>
            <a:ext cx="936104" cy="936104"/>
          </a:xfrm>
          <a:prstGeom prst="rect">
            <a:avLst/>
          </a:prstGeom>
        </p:spPr>
      </p:pic>
      <p:pic>
        <p:nvPicPr>
          <p:cNvPr id="187" name="Immagine 186" descr="Unep.gif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10975150" y="9797225"/>
            <a:ext cx="393700" cy="463550"/>
          </a:xfrm>
          <a:prstGeom prst="rect">
            <a:avLst/>
          </a:prstGeom>
        </p:spPr>
      </p:pic>
      <p:pic>
        <p:nvPicPr>
          <p:cNvPr id="188" name="Immagine 187" descr="UNESCO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10941000" y="9874200"/>
            <a:ext cx="762000" cy="609600"/>
          </a:xfrm>
          <a:prstGeom prst="rect">
            <a:avLst/>
          </a:prstGeom>
        </p:spPr>
      </p:pic>
      <p:pic>
        <p:nvPicPr>
          <p:cNvPr id="189" name="Immagine 188" descr="unescoioclogo (1).gif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1403648" y="6165304"/>
            <a:ext cx="1080120" cy="450759"/>
          </a:xfrm>
          <a:prstGeom prst="rect">
            <a:avLst/>
          </a:prstGeom>
        </p:spPr>
      </p:pic>
      <p:pic>
        <p:nvPicPr>
          <p:cNvPr id="190" name="Immagine 189" descr="W3C_logo.bmp"/>
          <p:cNvPicPr>
            <a:picLocks noChangeAspect="1"/>
          </p:cNvPicPr>
          <p:nvPr/>
        </p:nvPicPr>
        <p:blipFill>
          <a:blip r:embed="rId5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3933056"/>
            <a:ext cx="3780420" cy="576064"/>
          </a:xfrm>
          <a:prstGeom prst="rect">
            <a:avLst/>
          </a:prstGeom>
        </p:spPr>
      </p:pic>
      <p:pic>
        <p:nvPicPr>
          <p:cNvPr id="191" name="Immagine 190" descr="WaterML.jpg"/>
          <p:cNvPicPr>
            <a:picLocks noChangeAspect="1"/>
          </p:cNvPicPr>
          <p:nvPr/>
        </p:nvPicPr>
        <p:blipFill>
          <a:blip r:embed="rId5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3861048"/>
            <a:ext cx="1587500" cy="660400"/>
          </a:xfrm>
          <a:prstGeom prst="rect">
            <a:avLst/>
          </a:prstGeom>
        </p:spPr>
      </p:pic>
      <p:pic>
        <p:nvPicPr>
          <p:cNvPr id="192" name="Immagine 191" descr="Web2.0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179512" y="2132856"/>
            <a:ext cx="1224136" cy="1214421"/>
          </a:xfrm>
          <a:prstGeom prst="rect">
            <a:avLst/>
          </a:prstGeom>
        </p:spPr>
      </p:pic>
      <p:pic>
        <p:nvPicPr>
          <p:cNvPr id="193" name="Immagine 192" descr="WIKI.jpg"/>
          <p:cNvPicPr>
            <a:picLocks noChangeAspect="1"/>
          </p:cNvPicPr>
          <p:nvPr/>
        </p:nvPicPr>
        <p:blipFill>
          <a:blip r:embed="rId55" cstate="print">
            <a:clrChange>
              <a:clrFrom>
                <a:srgbClr val="FFFEF7"/>
              </a:clrFrom>
              <a:clrTo>
                <a:srgbClr val="FFFE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320" y="1988840"/>
            <a:ext cx="1368153" cy="615669"/>
          </a:xfrm>
          <a:prstGeom prst="rect">
            <a:avLst/>
          </a:prstGeom>
        </p:spPr>
      </p:pic>
      <p:pic>
        <p:nvPicPr>
          <p:cNvPr id="194" name="Immagine 193" descr="WMO.jpg"/>
          <p:cNvPicPr>
            <a:picLocks noChangeAspect="1"/>
          </p:cNvPicPr>
          <p:nvPr/>
        </p:nvPicPr>
        <p:blipFill>
          <a:blip r:embed="rId5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3728" y="2708920"/>
            <a:ext cx="109212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6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500"/>
                            </p:stCondLst>
                            <p:childTnLst>
                              <p:par>
                                <p:cTn id="1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0"/>
                            </p:stCondLst>
                            <p:childTnLst>
                              <p:par>
                                <p:cTn id="1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500"/>
                            </p:stCondLst>
                            <p:childTnLst>
                              <p:par>
                                <p:cTn id="1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00"/>
                            </p:stCondLst>
                            <p:childTnLst>
                              <p:par>
                                <p:cTn id="20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000"/>
                            </p:stCondLst>
                            <p:childTnLst>
                              <p:par>
                                <p:cTn id="2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00"/>
                            </p:stCondLst>
                            <p:childTnLst>
                              <p:par>
                                <p:cTn id="2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500"/>
                            </p:stCondLst>
                            <p:childTnLst>
                              <p:par>
                                <p:cTn id="29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5500"/>
                            </p:stCondLst>
                            <p:childTnLst>
                              <p:par>
                                <p:cTn id="5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6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7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9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0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1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3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0500"/>
                            </p:stCondLst>
                            <p:childTnLst>
                              <p:par>
                                <p:cTn id="70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1500"/>
                            </p:stCondLst>
                            <p:childTnLst>
                              <p:par>
                                <p:cTn id="7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7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2500"/>
                            </p:stCondLst>
                            <p:childTnLst>
                              <p:par>
                                <p:cTn id="7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8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80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314960" y="4704080"/>
            <a:ext cx="8493760" cy="1575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 propos de Landsat</a:t>
            </a:r>
            <a:r>
              <a:rPr lang="en-US" sz="2400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... </a:t>
            </a:r>
            <a:r>
              <a:rPr lang="ja-JP" altLang="en-US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fr-CH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En dépit du besoin énorme de cette information, la grande majorité de ces images n’a jamais atteint un seul neurone d’un cerveau humain.  A la place, ces images sont stockées dans des </a:t>
            </a:r>
            <a:r>
              <a:rPr lang="en-US" altLang="ja-JP" sz="2400" i="1" dirty="0" smtClean="0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silos </a:t>
            </a:r>
            <a:r>
              <a:rPr lang="en-US" altLang="ja-JP" sz="2400" i="1" dirty="0" err="1" smtClean="0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électroniques</a:t>
            </a:r>
            <a:r>
              <a:rPr lang="en-US" altLang="ja-JP" sz="2400" i="1" dirty="0" smtClean="0">
                <a:solidFill>
                  <a:srgbClr val="008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smtClean="0">
                <a:latin typeface="Gill Sans"/>
                <a:ea typeface="Gill Sans" pitchFamily="-84" charset="0"/>
                <a:cs typeface="Gill Sans" pitchFamily="-84" charset="0"/>
              </a:rPr>
              <a:t>d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e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ja-JP" altLang="en-US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endParaRPr lang="en-US" sz="2400" i="1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9180" y="873164"/>
            <a:ext cx="5116711" cy="34111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/>
          </p:cNvSpPr>
          <p:nvPr/>
        </p:nvSpPr>
        <p:spPr bwMode="auto">
          <a:xfrm>
            <a:off x="7796734" y="5861224"/>
            <a:ext cx="839391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n-US" sz="1300" i="1" dirty="0">
                <a:ea typeface="Gill Sans" pitchFamily="-84" charset="0"/>
                <a:cs typeface="Gill Sans" pitchFamily="-84" charset="0"/>
              </a:rPr>
              <a:t>Gore (1998)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107505" y="476672"/>
            <a:ext cx="6291159" cy="3360750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2141398" y="1772816"/>
              <a:ext cx="1636124" cy="35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prstClr val="black"/>
                  </a:solidFill>
                  <a:latin typeface="Gill Sans"/>
                </a:rPr>
                <a:t>Service Bus </a:t>
              </a:r>
              <a:r>
                <a:rPr lang="en-US" i="1" dirty="0" err="1" smtClean="0">
                  <a:solidFill>
                    <a:prstClr val="black"/>
                  </a:solidFill>
                  <a:latin typeface="Gill Sans"/>
                </a:rPr>
                <a:t>Forêt</a:t>
              </a:r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1763688" y="908720"/>
              <a:ext cx="137218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581871" y="908720"/>
              <a:ext cx="135647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618703" y="2492896"/>
              <a:ext cx="1081090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810627" y="2492896"/>
              <a:ext cx="1185310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283968" y="2492896"/>
              <a:ext cx="108012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 rot="5400000">
              <a:off x="2178747" y="1501779"/>
              <a:ext cx="360039" cy="182034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3" name="Gruppo 45"/>
          <p:cNvGrpSpPr/>
          <p:nvPr/>
        </p:nvGrpSpPr>
        <p:grpSpPr>
          <a:xfrm>
            <a:off x="0" y="3395458"/>
            <a:ext cx="6125613" cy="3272315"/>
            <a:chOff x="18373" y="3717032"/>
            <a:chExt cx="6065795" cy="3240360"/>
          </a:xfrm>
        </p:grpSpPr>
        <p:pic>
          <p:nvPicPr>
            <p:cNvPr id="25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26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27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1966810" y="5142934"/>
              <a:ext cx="2212499" cy="365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prstClr val="black"/>
                  </a:solidFill>
                  <a:latin typeface="Gill Sans"/>
                </a:rPr>
                <a:t>Service Bus </a:t>
              </a:r>
              <a:r>
                <a:rPr lang="en-US" i="1" dirty="0" err="1" smtClean="0">
                  <a:solidFill>
                    <a:prstClr val="black"/>
                  </a:solidFill>
                  <a:latin typeface="Gill Sans"/>
                </a:rPr>
                <a:t>Biodiversité</a:t>
              </a:r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0" name="Rettangolo arrotondato 29"/>
            <p:cNvSpPr/>
            <p:nvPr/>
          </p:nvSpPr>
          <p:spPr>
            <a:xfrm>
              <a:off x="1365491" y="4278838"/>
              <a:ext cx="1447744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1" name="Rettangolo arrotondato 30"/>
            <p:cNvSpPr/>
            <p:nvPr/>
          </p:nvSpPr>
          <p:spPr>
            <a:xfrm>
              <a:off x="3317292" y="4278838"/>
              <a:ext cx="151187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2" name="Rettangolo arrotondato 31"/>
            <p:cNvSpPr/>
            <p:nvPr/>
          </p:nvSpPr>
          <p:spPr>
            <a:xfrm>
              <a:off x="1442188" y="5863014"/>
              <a:ext cx="108301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3" name="Rettangolo arrotondato 32"/>
            <p:cNvSpPr/>
            <p:nvPr/>
          </p:nvSpPr>
          <p:spPr>
            <a:xfrm>
              <a:off x="2813236" y="5863014"/>
              <a:ext cx="1080120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4" name="Rettangolo arrotondato 33"/>
            <p:cNvSpPr/>
            <p:nvPr/>
          </p:nvSpPr>
          <p:spPr>
            <a:xfrm>
              <a:off x="4181387" y="5863014"/>
              <a:ext cx="112895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35" name="Connettore 1 34"/>
            <p:cNvCxnSpPr>
              <a:stCxn id="30" idx="2"/>
            </p:cNvCxnSpPr>
            <p:nvPr/>
          </p:nvCxnSpPr>
          <p:spPr>
            <a:xfrm rot="16200000" flipH="1">
              <a:off x="1911241" y="4961016"/>
              <a:ext cx="360039" cy="379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2235850" y="116492"/>
            <a:ext cx="262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e</a:t>
            </a:r>
            <a:r>
              <a:rPr lang="en-US" dirty="0" smtClean="0">
                <a:solidFill>
                  <a:prstClr val="black"/>
                </a:solidFill>
                <a:latin typeface="Gill Sans"/>
              </a:rPr>
              <a:t>-Infrastructure </a:t>
            </a:r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forestière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5970023" y="5404574"/>
            <a:ext cx="280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e</a:t>
            </a:r>
            <a:r>
              <a:rPr lang="en-US" dirty="0" smtClean="0">
                <a:solidFill>
                  <a:prstClr val="black"/>
                </a:solidFill>
                <a:latin typeface="Gill Sans"/>
              </a:rPr>
              <a:t>-Infrastructure </a:t>
            </a:r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biodiversité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5" name="Gruppo 54"/>
          <p:cNvGrpSpPr/>
          <p:nvPr/>
        </p:nvGrpSpPr>
        <p:grpSpPr>
          <a:xfrm>
            <a:off x="5652120" y="2520280"/>
            <a:ext cx="3456384" cy="1988840"/>
            <a:chOff x="291836" y="346914"/>
            <a:chExt cx="6065795" cy="3240360"/>
          </a:xfrm>
        </p:grpSpPr>
        <p:pic>
          <p:nvPicPr>
            <p:cNvPr id="56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57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58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2141396" y="1772816"/>
              <a:ext cx="2078296" cy="376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 smtClean="0">
                  <a:solidFill>
                    <a:prstClr val="black"/>
                  </a:solidFill>
                  <a:latin typeface="Gill Sans"/>
                </a:rPr>
                <a:t>Service Bus </a:t>
              </a:r>
              <a:r>
                <a:rPr lang="en-US" sz="900" i="1" dirty="0" err="1" smtClean="0">
                  <a:solidFill>
                    <a:prstClr val="black"/>
                  </a:solidFill>
                  <a:latin typeface="Gill Sans"/>
                </a:rPr>
                <a:t>sécheresse</a:t>
              </a:r>
              <a:endParaRPr lang="en-US" sz="9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1" name="Rettangolo arrotondato 60"/>
            <p:cNvSpPr/>
            <p:nvPr/>
          </p:nvSpPr>
          <p:spPr>
            <a:xfrm>
              <a:off x="1475658" y="908721"/>
              <a:ext cx="1520654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2" name="Rettangolo arrotondato 61"/>
            <p:cNvSpPr/>
            <p:nvPr/>
          </p:nvSpPr>
          <p:spPr>
            <a:xfrm>
              <a:off x="3595723" y="908721"/>
              <a:ext cx="1658335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3" name="Rettangolo arrotondato 62"/>
            <p:cNvSpPr/>
            <p:nvPr/>
          </p:nvSpPr>
          <p:spPr>
            <a:xfrm>
              <a:off x="1555543" y="2492896"/>
              <a:ext cx="130045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4" name="Rettangolo arrotondato 63"/>
            <p:cNvSpPr/>
            <p:nvPr/>
          </p:nvSpPr>
          <p:spPr>
            <a:xfrm>
              <a:off x="2987824" y="2492896"/>
              <a:ext cx="1268625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5" name="Rettangolo arrotondato 64"/>
            <p:cNvSpPr/>
            <p:nvPr/>
          </p:nvSpPr>
          <p:spPr>
            <a:xfrm>
              <a:off x="4355976" y="2492896"/>
              <a:ext cx="141636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66" name="Connettore 1 65"/>
            <p:cNvCxnSpPr>
              <a:stCxn id="61" idx="2"/>
            </p:cNvCxnSpPr>
            <p:nvPr/>
          </p:nvCxnSpPr>
          <p:spPr>
            <a:xfrm rot="16200000" flipH="1">
              <a:off x="2071850" y="1576911"/>
              <a:ext cx="360036" cy="3176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27" name="CasellaDiTesto 126"/>
          <p:cNvSpPr txBox="1"/>
          <p:nvPr/>
        </p:nvSpPr>
        <p:spPr>
          <a:xfrm>
            <a:off x="6428422" y="2132856"/>
            <a:ext cx="273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e</a:t>
            </a:r>
            <a:r>
              <a:rPr lang="en-US" dirty="0" smtClean="0">
                <a:solidFill>
                  <a:prstClr val="black"/>
                </a:solidFill>
                <a:latin typeface="Gill Sans"/>
              </a:rPr>
              <a:t>-Infrastructure </a:t>
            </a:r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sécheresse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4" name="Gruppo 72"/>
          <p:cNvGrpSpPr/>
          <p:nvPr/>
        </p:nvGrpSpPr>
        <p:grpSpPr>
          <a:xfrm>
            <a:off x="6372200" y="332656"/>
            <a:ext cx="2520280" cy="1440160"/>
            <a:chOff x="291836" y="346914"/>
            <a:chExt cx="6065795" cy="3240360"/>
          </a:xfrm>
        </p:grpSpPr>
        <p:pic>
          <p:nvPicPr>
            <p:cNvPr id="99" name="Immagine 98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00" name="Elaborazione 99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01" name="Connettore 1 100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asellaDiTesto 103"/>
            <p:cNvSpPr txBox="1"/>
            <p:nvPr/>
          </p:nvSpPr>
          <p:spPr>
            <a:xfrm>
              <a:off x="2141397" y="1742497"/>
              <a:ext cx="2219834" cy="450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i="1" dirty="0" smtClean="0">
                  <a:solidFill>
                    <a:prstClr val="black"/>
                  </a:solidFill>
                  <a:latin typeface="Gill Sans"/>
                </a:rPr>
                <a:t>Service Bus Discipline</a:t>
              </a:r>
              <a:endParaRPr lang="en-US" sz="7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5" name="Rettangolo arrotondato 104"/>
            <p:cNvSpPr/>
            <p:nvPr/>
          </p:nvSpPr>
          <p:spPr>
            <a:xfrm>
              <a:off x="1475656" y="908721"/>
              <a:ext cx="1614141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5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6" name="Rettangolo arrotondato 105"/>
            <p:cNvSpPr/>
            <p:nvPr/>
          </p:nvSpPr>
          <p:spPr>
            <a:xfrm>
              <a:off x="3595724" y="908723"/>
              <a:ext cx="1768361" cy="50405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5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9" name="Rettangolo arrotondato 108"/>
            <p:cNvSpPr/>
            <p:nvPr/>
          </p:nvSpPr>
          <p:spPr>
            <a:xfrm>
              <a:off x="1475656" y="2492897"/>
              <a:ext cx="1224136" cy="432047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5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2" name="Rettangolo arrotondato 111"/>
            <p:cNvSpPr/>
            <p:nvPr/>
          </p:nvSpPr>
          <p:spPr>
            <a:xfrm>
              <a:off x="2947384" y="2492897"/>
              <a:ext cx="1336584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5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3" name="Rettangolo arrotondato 112"/>
            <p:cNvSpPr/>
            <p:nvPr/>
          </p:nvSpPr>
          <p:spPr>
            <a:xfrm>
              <a:off x="4355975" y="2492897"/>
              <a:ext cx="171890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5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14" name="Connettore 1 113"/>
            <p:cNvCxnSpPr>
              <a:stCxn id="105" idx="2"/>
            </p:cNvCxnSpPr>
            <p:nvPr/>
          </p:nvCxnSpPr>
          <p:spPr>
            <a:xfrm rot="5400000">
              <a:off x="2095218" y="1585305"/>
              <a:ext cx="360036" cy="1498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Cilindro 121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23" name="CasellaDiTesto 122"/>
          <p:cNvSpPr txBox="1"/>
          <p:nvPr/>
        </p:nvSpPr>
        <p:spPr>
          <a:xfrm>
            <a:off x="6156176" y="0"/>
            <a:ext cx="301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e</a:t>
            </a:r>
            <a:r>
              <a:rPr lang="en-US" dirty="0" smtClean="0">
                <a:solidFill>
                  <a:prstClr val="black"/>
                </a:solidFill>
                <a:latin typeface="Gill Sans"/>
              </a:rPr>
              <a:t>-Infrastructure </a:t>
            </a:r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Météo-Océan</a:t>
            </a:r>
            <a:r>
              <a:rPr lang="en-US" dirty="0" smtClean="0">
                <a:solidFill>
                  <a:prstClr val="black"/>
                </a:solidFill>
                <a:latin typeface="Gill Sans"/>
              </a:rPr>
              <a:t> 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pic>
        <p:nvPicPr>
          <p:cNvPr id="74" name="Picture 13" descr="Wa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4293096"/>
            <a:ext cx="857256" cy="857256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5" name="Picture 10" descr="Forestr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6" name="Picture 8" descr="bioiversity-1.g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9155" y="3794264"/>
            <a:ext cx="841248" cy="83515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7" name="Picture 9" descr="climate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12160" y="548680"/>
            <a:ext cx="643301" cy="64807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9793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107505" y="476672"/>
            <a:ext cx="6291159" cy="3360750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2141398" y="1772816"/>
              <a:ext cx="1636124" cy="35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prstClr val="black"/>
                  </a:solidFill>
                  <a:latin typeface="Gill Sans"/>
                </a:rPr>
                <a:t>Service Bus </a:t>
              </a:r>
              <a:r>
                <a:rPr lang="en-US" i="1" dirty="0" err="1" smtClean="0">
                  <a:solidFill>
                    <a:prstClr val="black"/>
                  </a:solidFill>
                  <a:latin typeface="Gill Sans"/>
                </a:rPr>
                <a:t>Forêt</a:t>
              </a:r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1763688" y="908720"/>
              <a:ext cx="1372189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581871" y="908720"/>
              <a:ext cx="135647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618703" y="2492896"/>
              <a:ext cx="1081090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810627" y="2492896"/>
              <a:ext cx="1185310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283968" y="2492896"/>
              <a:ext cx="108012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 rot="5400000">
              <a:off x="2178747" y="1501779"/>
              <a:ext cx="360039" cy="182034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3" name="Gruppo 45"/>
          <p:cNvGrpSpPr/>
          <p:nvPr/>
        </p:nvGrpSpPr>
        <p:grpSpPr>
          <a:xfrm>
            <a:off x="0" y="3395458"/>
            <a:ext cx="6125613" cy="3272315"/>
            <a:chOff x="18373" y="3717032"/>
            <a:chExt cx="6065795" cy="3240360"/>
          </a:xfrm>
        </p:grpSpPr>
        <p:pic>
          <p:nvPicPr>
            <p:cNvPr id="25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26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27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1966810" y="5142934"/>
              <a:ext cx="2212499" cy="365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prstClr val="black"/>
                  </a:solidFill>
                  <a:latin typeface="Gill Sans"/>
                </a:rPr>
                <a:t>Service Bus </a:t>
              </a:r>
              <a:r>
                <a:rPr lang="en-US" i="1" dirty="0" err="1" smtClean="0">
                  <a:solidFill>
                    <a:prstClr val="black"/>
                  </a:solidFill>
                  <a:latin typeface="Gill Sans"/>
                </a:rPr>
                <a:t>Biodiversité</a:t>
              </a:r>
              <a:endParaRPr lang="en-US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0" name="Rettangolo arrotondato 29"/>
            <p:cNvSpPr/>
            <p:nvPr/>
          </p:nvSpPr>
          <p:spPr>
            <a:xfrm>
              <a:off x="1365491" y="4278838"/>
              <a:ext cx="1447744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1" name="Rettangolo arrotondato 30"/>
            <p:cNvSpPr/>
            <p:nvPr/>
          </p:nvSpPr>
          <p:spPr>
            <a:xfrm>
              <a:off x="3317292" y="4278838"/>
              <a:ext cx="151187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2" name="Rettangolo arrotondato 31"/>
            <p:cNvSpPr/>
            <p:nvPr/>
          </p:nvSpPr>
          <p:spPr>
            <a:xfrm>
              <a:off x="1442188" y="5863014"/>
              <a:ext cx="108301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3" name="Rettangolo arrotondato 32"/>
            <p:cNvSpPr/>
            <p:nvPr/>
          </p:nvSpPr>
          <p:spPr>
            <a:xfrm>
              <a:off x="2813236" y="5863014"/>
              <a:ext cx="1080120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4" name="Rettangolo arrotondato 33"/>
            <p:cNvSpPr/>
            <p:nvPr/>
          </p:nvSpPr>
          <p:spPr>
            <a:xfrm>
              <a:off x="4181387" y="5863014"/>
              <a:ext cx="112895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14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14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35" name="Connettore 1 34"/>
            <p:cNvCxnSpPr>
              <a:stCxn id="30" idx="2"/>
            </p:cNvCxnSpPr>
            <p:nvPr/>
          </p:nvCxnSpPr>
          <p:spPr>
            <a:xfrm rot="16200000" flipH="1">
              <a:off x="1911241" y="4961016"/>
              <a:ext cx="360039" cy="3795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2235850" y="116492"/>
            <a:ext cx="262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e</a:t>
            </a:r>
            <a:r>
              <a:rPr lang="en-US" dirty="0" smtClean="0">
                <a:solidFill>
                  <a:prstClr val="black"/>
                </a:solidFill>
                <a:latin typeface="Gill Sans"/>
              </a:rPr>
              <a:t>-Infrastructure </a:t>
            </a:r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forestière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5970023" y="5404574"/>
            <a:ext cx="280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e</a:t>
            </a:r>
            <a:r>
              <a:rPr lang="en-US" dirty="0" smtClean="0">
                <a:solidFill>
                  <a:prstClr val="black"/>
                </a:solidFill>
                <a:latin typeface="Gill Sans"/>
              </a:rPr>
              <a:t>-Infrastructure </a:t>
            </a:r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biodiversité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5" name="Gruppo 54"/>
          <p:cNvGrpSpPr/>
          <p:nvPr/>
        </p:nvGrpSpPr>
        <p:grpSpPr>
          <a:xfrm>
            <a:off x="5652120" y="2520280"/>
            <a:ext cx="3456384" cy="1988840"/>
            <a:chOff x="291836" y="346914"/>
            <a:chExt cx="6065795" cy="3240360"/>
          </a:xfrm>
        </p:grpSpPr>
        <p:pic>
          <p:nvPicPr>
            <p:cNvPr id="56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57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58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2141396" y="1772816"/>
              <a:ext cx="2078296" cy="376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 smtClean="0">
                  <a:solidFill>
                    <a:prstClr val="black"/>
                  </a:solidFill>
                  <a:latin typeface="Gill Sans"/>
                </a:rPr>
                <a:t>Service Bus </a:t>
              </a:r>
              <a:r>
                <a:rPr lang="en-US" sz="900" i="1" dirty="0" err="1" smtClean="0">
                  <a:solidFill>
                    <a:prstClr val="black"/>
                  </a:solidFill>
                  <a:latin typeface="Gill Sans"/>
                </a:rPr>
                <a:t>sécheresse</a:t>
              </a:r>
              <a:endParaRPr lang="en-US" sz="9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1" name="Rettangolo arrotondato 60"/>
            <p:cNvSpPr/>
            <p:nvPr/>
          </p:nvSpPr>
          <p:spPr>
            <a:xfrm>
              <a:off x="1475658" y="908721"/>
              <a:ext cx="1520654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2" name="Rettangolo arrotondato 61"/>
            <p:cNvSpPr/>
            <p:nvPr/>
          </p:nvSpPr>
          <p:spPr>
            <a:xfrm>
              <a:off x="3595723" y="908721"/>
              <a:ext cx="1658335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3" name="Rettangolo arrotondato 62"/>
            <p:cNvSpPr/>
            <p:nvPr/>
          </p:nvSpPr>
          <p:spPr>
            <a:xfrm>
              <a:off x="1555543" y="2492896"/>
              <a:ext cx="1300451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4" name="Rettangolo arrotondato 63"/>
            <p:cNvSpPr/>
            <p:nvPr/>
          </p:nvSpPr>
          <p:spPr>
            <a:xfrm>
              <a:off x="2987824" y="2492896"/>
              <a:ext cx="1268625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5" name="Rettangolo arrotondato 64"/>
            <p:cNvSpPr/>
            <p:nvPr/>
          </p:nvSpPr>
          <p:spPr>
            <a:xfrm>
              <a:off x="4355976" y="2492896"/>
              <a:ext cx="141636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66" name="Connettore 1 65"/>
            <p:cNvCxnSpPr>
              <a:stCxn id="61" idx="2"/>
            </p:cNvCxnSpPr>
            <p:nvPr/>
          </p:nvCxnSpPr>
          <p:spPr>
            <a:xfrm rot="16200000" flipH="1">
              <a:off x="2071850" y="1576911"/>
              <a:ext cx="360036" cy="3176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27" name="CasellaDiTesto 126"/>
          <p:cNvSpPr txBox="1"/>
          <p:nvPr/>
        </p:nvSpPr>
        <p:spPr>
          <a:xfrm>
            <a:off x="6428422" y="2132856"/>
            <a:ext cx="273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e</a:t>
            </a:r>
            <a:r>
              <a:rPr lang="en-US" dirty="0" smtClean="0">
                <a:solidFill>
                  <a:prstClr val="black"/>
                </a:solidFill>
                <a:latin typeface="Gill Sans"/>
              </a:rPr>
              <a:t>-Infrastructure </a:t>
            </a:r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sécheresse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14" name="Gruppo 72"/>
          <p:cNvGrpSpPr/>
          <p:nvPr/>
        </p:nvGrpSpPr>
        <p:grpSpPr>
          <a:xfrm>
            <a:off x="6372200" y="332656"/>
            <a:ext cx="2520280" cy="1440160"/>
            <a:chOff x="291836" y="346914"/>
            <a:chExt cx="6065795" cy="3240360"/>
          </a:xfrm>
        </p:grpSpPr>
        <p:pic>
          <p:nvPicPr>
            <p:cNvPr id="99" name="Immagine 98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100" name="Elaborazione 99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101" name="Connettore 1 100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CasellaDiTesto 103"/>
            <p:cNvSpPr txBox="1"/>
            <p:nvPr/>
          </p:nvSpPr>
          <p:spPr>
            <a:xfrm>
              <a:off x="2141397" y="1742497"/>
              <a:ext cx="2219834" cy="450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i="1" dirty="0" smtClean="0">
                  <a:solidFill>
                    <a:prstClr val="black"/>
                  </a:solidFill>
                  <a:latin typeface="Gill Sans"/>
                </a:rPr>
                <a:t>Service Bus Discipline</a:t>
              </a:r>
              <a:endParaRPr lang="en-US" sz="7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5" name="Rettangolo arrotondato 104"/>
            <p:cNvSpPr/>
            <p:nvPr/>
          </p:nvSpPr>
          <p:spPr>
            <a:xfrm>
              <a:off x="1679495" y="908721"/>
              <a:ext cx="117649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5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6" name="Rettangolo arrotondato 105"/>
            <p:cNvSpPr/>
            <p:nvPr/>
          </p:nvSpPr>
          <p:spPr>
            <a:xfrm>
              <a:off x="3595724" y="908721"/>
              <a:ext cx="137648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5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9" name="Rettangolo arrotondato 108"/>
            <p:cNvSpPr/>
            <p:nvPr/>
          </p:nvSpPr>
          <p:spPr>
            <a:xfrm>
              <a:off x="1691680" y="2492896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5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2" name="Rettangolo arrotondato 111"/>
            <p:cNvSpPr/>
            <p:nvPr/>
          </p:nvSpPr>
          <p:spPr>
            <a:xfrm>
              <a:off x="2987823" y="2492897"/>
              <a:ext cx="1144606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5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3" name="Rettangolo arrotondato 112"/>
            <p:cNvSpPr/>
            <p:nvPr/>
          </p:nvSpPr>
          <p:spPr>
            <a:xfrm>
              <a:off x="4355976" y="2492896"/>
              <a:ext cx="1008112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5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5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14" name="Connettore 1 113"/>
            <p:cNvCxnSpPr>
              <a:stCxn id="105" idx="2"/>
            </p:cNvCxnSpPr>
            <p:nvPr/>
          </p:nvCxnSpPr>
          <p:spPr>
            <a:xfrm>
              <a:off x="2267744" y="1412777"/>
              <a:ext cx="0" cy="36003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Cilindro 121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123" name="CasellaDiTesto 122"/>
          <p:cNvSpPr txBox="1"/>
          <p:nvPr/>
        </p:nvSpPr>
        <p:spPr>
          <a:xfrm>
            <a:off x="6156176" y="0"/>
            <a:ext cx="301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e</a:t>
            </a:r>
            <a:r>
              <a:rPr lang="en-US" dirty="0" smtClean="0">
                <a:solidFill>
                  <a:prstClr val="black"/>
                </a:solidFill>
                <a:latin typeface="Gill Sans"/>
              </a:rPr>
              <a:t>-Infrastructure </a:t>
            </a:r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Météo-Océan</a:t>
            </a:r>
            <a:r>
              <a:rPr lang="en-US" dirty="0" smtClean="0">
                <a:solidFill>
                  <a:prstClr val="black"/>
                </a:solidFill>
                <a:latin typeface="Gill Sans"/>
              </a:rPr>
              <a:t> 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pic>
        <p:nvPicPr>
          <p:cNvPr id="74" name="Picture 13" descr="Wa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00392" y="4293096"/>
            <a:ext cx="857256" cy="857256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5" name="Picture 10" descr="Forestr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476672"/>
            <a:ext cx="785818" cy="78581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6" name="Picture 8" descr="bioiversity-1.gif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9155" y="3794264"/>
            <a:ext cx="841248" cy="83515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77" name="Picture 9" descr="climate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12160" y="548680"/>
            <a:ext cx="643301" cy="64807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cxnSp>
        <p:nvCxnSpPr>
          <p:cNvPr id="78" name="Connettore 4 82"/>
          <p:cNvCxnSpPr>
            <a:stCxn id="9" idx="3"/>
            <a:endCxn id="26" idx="1"/>
          </p:cNvCxnSpPr>
          <p:nvPr/>
        </p:nvCxnSpPr>
        <p:spPr>
          <a:xfrm flipH="1">
            <a:off x="1295344" y="1320743"/>
            <a:ext cx="1864416" cy="3696475"/>
          </a:xfrm>
          <a:prstGeom prst="bentConnector5">
            <a:avLst>
              <a:gd name="adj1" fmla="val -12261"/>
              <a:gd name="adj2" fmla="val 51077"/>
              <a:gd name="adj3" fmla="val 112261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4 82"/>
          <p:cNvCxnSpPr/>
          <p:nvPr/>
        </p:nvCxnSpPr>
        <p:spPr>
          <a:xfrm>
            <a:off x="3159760" y="1196752"/>
            <a:ext cx="3166919" cy="2309197"/>
          </a:xfrm>
          <a:prstGeom prst="bentConnector3">
            <a:avLst>
              <a:gd name="adj1" fmla="val 12143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4 79"/>
          <p:cNvCxnSpPr/>
          <p:nvPr/>
        </p:nvCxnSpPr>
        <p:spPr>
          <a:xfrm rot="16200000" flipH="1">
            <a:off x="4568178" y="1747446"/>
            <a:ext cx="2219522" cy="1297481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4 82"/>
          <p:cNvCxnSpPr>
            <a:endCxn id="4" idx="1"/>
          </p:cNvCxnSpPr>
          <p:nvPr/>
        </p:nvCxnSpPr>
        <p:spPr>
          <a:xfrm rot="16200000" flipV="1">
            <a:off x="1078115" y="2502001"/>
            <a:ext cx="1820544" cy="1101062"/>
          </a:xfrm>
          <a:prstGeom prst="bentConnector4">
            <a:avLst>
              <a:gd name="adj1" fmla="val 44872"/>
              <a:gd name="adj2" fmla="val 120762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4 82"/>
          <p:cNvCxnSpPr/>
          <p:nvPr/>
        </p:nvCxnSpPr>
        <p:spPr>
          <a:xfrm rot="10800000" flipV="1">
            <a:off x="5222124" y="4146797"/>
            <a:ext cx="1555904" cy="973846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ttore 4 82"/>
          <p:cNvCxnSpPr/>
          <p:nvPr/>
        </p:nvCxnSpPr>
        <p:spPr>
          <a:xfrm flipV="1">
            <a:off x="3159760" y="4146799"/>
            <a:ext cx="4315794" cy="1924831"/>
          </a:xfrm>
          <a:prstGeom prst="bentConnector3">
            <a:avLst>
              <a:gd name="adj1" fmla="val 100143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4 78"/>
          <p:cNvCxnSpPr>
            <a:stCxn id="10" idx="3"/>
          </p:cNvCxnSpPr>
          <p:nvPr/>
        </p:nvCxnSpPr>
        <p:spPr>
          <a:xfrm flipV="1">
            <a:off x="5029199" y="1046400"/>
            <a:ext cx="1834867" cy="274343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ttore 4 82"/>
          <p:cNvCxnSpPr>
            <a:stCxn id="31" idx="3"/>
          </p:cNvCxnSpPr>
          <p:nvPr/>
        </p:nvCxnSpPr>
        <p:spPr>
          <a:xfrm flipV="1">
            <a:off x="4858232" y="1046400"/>
            <a:ext cx="3621441" cy="3170918"/>
          </a:xfrm>
          <a:prstGeom prst="bentConnector3">
            <a:avLst>
              <a:gd name="adj1" fmla="val 108916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ttore 4 82"/>
          <p:cNvCxnSpPr/>
          <p:nvPr/>
        </p:nvCxnSpPr>
        <p:spPr>
          <a:xfrm rot="5400000" flipH="1" flipV="1">
            <a:off x="7421245" y="2016105"/>
            <a:ext cx="1354650" cy="343343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4 82"/>
          <p:cNvCxnSpPr/>
          <p:nvPr/>
        </p:nvCxnSpPr>
        <p:spPr>
          <a:xfrm rot="5400000">
            <a:off x="4728737" y="188137"/>
            <a:ext cx="1112203" cy="3756830"/>
          </a:xfrm>
          <a:prstGeom prst="bentConnector3">
            <a:avLst>
              <a:gd name="adj1" fmla="val 50000"/>
            </a:avLst>
          </a:prstGeom>
          <a:ln w="381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93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2454"/>
            <a:ext cx="4870885" cy="812482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 smtClean="0">
                <a:latin typeface="Calibri"/>
              </a:rPr>
              <a:t>Le </a:t>
            </a:r>
            <a:r>
              <a:rPr lang="en-US" sz="2600" b="1" dirty="0" err="1" smtClean="0">
                <a:latin typeface="Calibri"/>
              </a:rPr>
              <a:t>problème</a:t>
            </a:r>
            <a:r>
              <a:rPr lang="en-US" sz="2600" b="1" dirty="0" smtClean="0">
                <a:latin typeface="Calibri"/>
              </a:rPr>
              <a:t> de </a:t>
            </a:r>
            <a:r>
              <a:rPr lang="en-US" sz="2600" b="1" dirty="0" err="1" smtClean="0">
                <a:latin typeface="Calibri"/>
              </a:rPr>
              <a:t>l’accès</a:t>
            </a:r>
            <a:r>
              <a:rPr lang="en-US" sz="2600" b="1" dirty="0" smtClean="0">
                <a:latin typeface="Calibri"/>
              </a:rPr>
              <a:t> aux </a:t>
            </a:r>
            <a:r>
              <a:rPr lang="en-US" sz="2600" b="1" dirty="0" err="1" smtClean="0">
                <a:latin typeface="Calibri"/>
              </a:rPr>
              <a:t>données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53584" y="6574423"/>
            <a:ext cx="545577" cy="283577"/>
          </a:xfrm>
        </p:spPr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152</a:t>
            </a:fld>
            <a:endParaRPr lang="it-IT" dirty="0">
              <a:latin typeface="Gill Sans"/>
            </a:endParaRPr>
          </a:p>
        </p:txBody>
      </p:sp>
      <p:sp>
        <p:nvSpPr>
          <p:cNvPr id="6" name="Fumetto 2 74"/>
          <p:cNvSpPr/>
          <p:nvPr/>
        </p:nvSpPr>
        <p:spPr>
          <a:xfrm>
            <a:off x="6300192" y="3670490"/>
            <a:ext cx="2160240" cy="936104"/>
          </a:xfrm>
          <a:prstGeom prst="wedgeRoundRectCallout">
            <a:avLst>
              <a:gd name="adj1" fmla="val -61231"/>
              <a:gd name="adj2" fmla="val -1932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7" name="Fumetto 2 72"/>
          <p:cNvSpPr/>
          <p:nvPr/>
        </p:nvSpPr>
        <p:spPr>
          <a:xfrm>
            <a:off x="6300192" y="2018939"/>
            <a:ext cx="2160240" cy="720080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8" name="Fumetto 2 71"/>
          <p:cNvSpPr/>
          <p:nvPr/>
        </p:nvSpPr>
        <p:spPr>
          <a:xfrm>
            <a:off x="6300192" y="2864144"/>
            <a:ext cx="2160240" cy="720080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9" name="Fumetto 2 66"/>
          <p:cNvSpPr/>
          <p:nvPr/>
        </p:nvSpPr>
        <p:spPr>
          <a:xfrm>
            <a:off x="6300192" y="1058952"/>
            <a:ext cx="2160240" cy="864096"/>
          </a:xfrm>
          <a:prstGeom prst="wedgeRoundRectCallout">
            <a:avLst>
              <a:gd name="adj1" fmla="val -59449"/>
              <a:gd name="adj2" fmla="val 2796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>
          <a:xfrm>
            <a:off x="673316" y="737274"/>
            <a:ext cx="4522180" cy="4071967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Gill Sans"/>
              </a:rPr>
              <a:t>Hétérogenéité</a:t>
            </a:r>
            <a:r>
              <a:rPr lang="en-US" sz="2800" b="1" dirty="0" smtClean="0">
                <a:solidFill>
                  <a:srgbClr val="C00000"/>
                </a:solidFill>
                <a:latin typeface="Gill Sans"/>
              </a:rPr>
              <a:t> </a:t>
            </a:r>
            <a:r>
              <a:rPr lang="en-US" sz="2800" dirty="0" smtClean="0">
                <a:latin typeface="Gill Sans"/>
              </a:rPr>
              <a:t>des </a:t>
            </a:r>
            <a:r>
              <a:rPr lang="en-US" sz="2800" dirty="0" err="1" smtClean="0">
                <a:latin typeface="Gill Sans"/>
              </a:rPr>
              <a:t>données</a:t>
            </a:r>
            <a:r>
              <a:rPr lang="en-US" sz="2800" dirty="0" smtClean="0">
                <a:latin typeface="Gill Sans"/>
              </a:rPr>
              <a:t> </a:t>
            </a:r>
            <a:r>
              <a:rPr lang="en-US" sz="2800" dirty="0" err="1" smtClean="0">
                <a:latin typeface="Gill Sans"/>
              </a:rPr>
              <a:t>trouvées</a:t>
            </a:r>
            <a:r>
              <a:rPr lang="en-US" sz="2800" dirty="0" smtClean="0">
                <a:latin typeface="Gill Sans"/>
              </a:rPr>
              <a:t> </a:t>
            </a:r>
            <a:endParaRPr lang="en-US" sz="2800" dirty="0" smtClean="0">
              <a:solidFill>
                <a:srgbClr val="C00000"/>
              </a:solidFill>
              <a:latin typeface="Gill Sans"/>
            </a:endParaRPr>
          </a:p>
          <a:p>
            <a:pPr lvl="1"/>
            <a:r>
              <a:rPr lang="en-US" sz="2400" dirty="0" err="1" smtClean="0">
                <a:latin typeface="Gill Sans"/>
              </a:rPr>
              <a:t>Différents</a:t>
            </a:r>
            <a:r>
              <a:rPr lang="en-US" sz="2400" dirty="0" smtClean="0">
                <a:latin typeface="Gill Sans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Gill Sans"/>
              </a:rPr>
              <a:t>services </a:t>
            </a:r>
            <a:r>
              <a:rPr lang="en-US" sz="2400" dirty="0" err="1" smtClean="0">
                <a:latin typeface="Gill Sans"/>
              </a:rPr>
              <a:t>d’accès</a:t>
            </a:r>
            <a:r>
              <a:rPr lang="en-US" sz="2400" dirty="0" smtClean="0">
                <a:latin typeface="Gill Sans"/>
              </a:rPr>
              <a:t> </a:t>
            </a:r>
            <a:endParaRPr lang="en-US" sz="2400" b="1" dirty="0" smtClean="0">
              <a:solidFill>
                <a:srgbClr val="C00000"/>
              </a:solidFill>
              <a:latin typeface="Gill Sans"/>
            </a:endParaRPr>
          </a:p>
          <a:p>
            <a:pPr lvl="1"/>
            <a:r>
              <a:rPr lang="en-US" sz="2400" dirty="0" err="1" smtClean="0">
                <a:latin typeface="Gill Sans"/>
              </a:rPr>
              <a:t>Différents</a:t>
            </a:r>
            <a:r>
              <a:rPr lang="en-US" sz="2400" dirty="0" smtClean="0">
                <a:latin typeface="Gill Sans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Gill Sans"/>
              </a:rPr>
              <a:t>formats</a:t>
            </a:r>
          </a:p>
          <a:p>
            <a:pPr lvl="1"/>
            <a:r>
              <a:rPr lang="en-US" sz="2400" dirty="0" err="1" smtClean="0">
                <a:latin typeface="Gill Sans"/>
              </a:rPr>
              <a:t>Différents</a:t>
            </a:r>
            <a:r>
              <a:rPr lang="en-US" sz="2400" dirty="0" smtClean="0">
                <a:latin typeface="Gill Sans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Gill Sans"/>
              </a:rPr>
              <a:t>CRS</a:t>
            </a:r>
          </a:p>
          <a:p>
            <a:pPr lvl="1"/>
            <a:r>
              <a:rPr lang="en-US" sz="2400" dirty="0" err="1" smtClean="0">
                <a:latin typeface="Gill Sans"/>
              </a:rPr>
              <a:t>Différentes</a:t>
            </a:r>
            <a:r>
              <a:rPr lang="en-US" sz="2400" dirty="0" smtClean="0">
                <a:latin typeface="Gill Sans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Gill Sans"/>
              </a:rPr>
              <a:t>résolutions</a:t>
            </a:r>
            <a:endParaRPr lang="en-US" sz="2400" b="1" dirty="0" smtClean="0">
              <a:solidFill>
                <a:srgbClr val="C00000"/>
              </a:solidFill>
              <a:latin typeface="Gill Sans"/>
            </a:endParaRPr>
          </a:p>
          <a:p>
            <a:pPr lvl="1"/>
            <a:r>
              <a:rPr lang="en-US" sz="2400" dirty="0" err="1" smtClean="0">
                <a:latin typeface="Gill Sans"/>
              </a:rPr>
              <a:t>Différentes</a:t>
            </a:r>
            <a:r>
              <a:rPr lang="en-US" sz="2400" dirty="0" smtClean="0">
                <a:latin typeface="Gill Sans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Gill Sans"/>
              </a:rPr>
              <a:t>étendues</a:t>
            </a:r>
            <a:r>
              <a:rPr lang="en-US" sz="2200" b="1" dirty="0" smtClean="0">
                <a:solidFill>
                  <a:srgbClr val="C00000"/>
                </a:solidFill>
                <a:latin typeface="Gill Sans"/>
              </a:rPr>
              <a:t> </a:t>
            </a:r>
            <a:br>
              <a:rPr lang="en-US" sz="2200" b="1" dirty="0" smtClean="0">
                <a:solidFill>
                  <a:srgbClr val="C00000"/>
                </a:solidFill>
                <a:latin typeface="Gill Sans"/>
              </a:rPr>
            </a:br>
            <a:r>
              <a:rPr lang="en-US" sz="2200" b="1" dirty="0" smtClean="0">
                <a:solidFill>
                  <a:srgbClr val="C00000"/>
                </a:solidFill>
                <a:latin typeface="Gill Sans"/>
              </a:rPr>
              <a:t>             </a:t>
            </a:r>
            <a:r>
              <a:rPr lang="en-US" sz="2200" b="1" dirty="0" err="1" smtClean="0">
                <a:solidFill>
                  <a:srgbClr val="C00000"/>
                </a:solidFill>
                <a:latin typeface="Gill Sans"/>
              </a:rPr>
              <a:t>géographiques</a:t>
            </a:r>
            <a:endParaRPr lang="en-US" sz="2200" b="1" dirty="0" smtClean="0">
              <a:solidFill>
                <a:srgbClr val="C00000"/>
              </a:solidFill>
              <a:latin typeface="Gill Sans"/>
            </a:endParaRPr>
          </a:p>
          <a:p>
            <a:pPr lvl="2"/>
            <a:r>
              <a:rPr lang="en-US" sz="2000" dirty="0" err="1" smtClean="0">
                <a:latin typeface="Gill Sans"/>
              </a:rPr>
              <a:t>Espace</a:t>
            </a:r>
            <a:r>
              <a:rPr lang="en-US" sz="2000" dirty="0" smtClean="0">
                <a:latin typeface="Gill Sans"/>
              </a:rPr>
              <a:t> &amp; temps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4788024" y="1418992"/>
            <a:ext cx="1368152" cy="2731175"/>
            <a:chOff x="4788024" y="1916832"/>
            <a:chExt cx="1368152" cy="2731175"/>
          </a:xfrm>
        </p:grpSpPr>
        <p:grpSp>
          <p:nvGrpSpPr>
            <p:cNvPr id="11" name="Gruppo 89"/>
            <p:cNvGrpSpPr/>
            <p:nvPr/>
          </p:nvGrpSpPr>
          <p:grpSpPr>
            <a:xfrm>
              <a:off x="4788024" y="4005064"/>
              <a:ext cx="1142503" cy="642943"/>
              <a:chOff x="5112060" y="3356992"/>
              <a:chExt cx="1142503" cy="642943"/>
            </a:xfrm>
          </p:grpSpPr>
          <p:pic>
            <p:nvPicPr>
              <p:cNvPr id="25" name="Immagine 9" descr="THREDDS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750507" y="3452883"/>
                <a:ext cx="504056" cy="40553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pic>
            <p:nvPicPr>
              <p:cNvPr id="26" name="Picture 10" descr="osa svg icon security monitoring serve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12060" y="3356992"/>
                <a:ext cx="642942" cy="642943"/>
              </a:xfrm>
              <a:prstGeom prst="rect">
                <a:avLst/>
              </a:prstGeom>
              <a:noFill/>
            </p:spPr>
          </p:pic>
        </p:grpSp>
        <p:grpSp>
          <p:nvGrpSpPr>
            <p:cNvPr id="12" name="Gruppo 87"/>
            <p:cNvGrpSpPr/>
            <p:nvPr/>
          </p:nvGrpSpPr>
          <p:grpSpPr>
            <a:xfrm>
              <a:off x="4816466" y="1916832"/>
              <a:ext cx="1339710" cy="576064"/>
              <a:chOff x="5356526" y="2564904"/>
              <a:chExt cx="1339710" cy="576064"/>
            </a:xfrm>
          </p:grpSpPr>
          <p:pic>
            <p:nvPicPr>
              <p:cNvPr id="22" name="Picture 8" descr="osa svg icon security terminal server virtualisation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56526" y="2564904"/>
                <a:ext cx="571504" cy="571505"/>
              </a:xfrm>
              <a:prstGeom prst="rect">
                <a:avLst/>
              </a:prstGeom>
              <a:noFill/>
            </p:spPr>
          </p:pic>
          <p:pic>
            <p:nvPicPr>
              <p:cNvPr id="23" name="Immagine 82" descr="OGC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98225" y="2636912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CasellaDiTesto 21"/>
              <p:cNvSpPr txBox="1"/>
              <p:nvPr/>
            </p:nvSpPr>
            <p:spPr>
              <a:xfrm>
                <a:off x="5868144" y="2771636"/>
                <a:ext cx="828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70C0"/>
                    </a:solidFill>
                    <a:latin typeface="Gill Sans"/>
                  </a:rPr>
                  <a:t>WCS</a:t>
                </a:r>
                <a:endParaRPr lang="en-US" b="1" dirty="0">
                  <a:solidFill>
                    <a:srgbClr val="0070C0"/>
                  </a:solidFill>
                  <a:latin typeface="Gill Sans"/>
                </a:endParaRPr>
              </a:p>
            </p:txBody>
          </p:sp>
        </p:grpSp>
        <p:grpSp>
          <p:nvGrpSpPr>
            <p:cNvPr id="13" name="Gruppo 88"/>
            <p:cNvGrpSpPr/>
            <p:nvPr/>
          </p:nvGrpSpPr>
          <p:grpSpPr>
            <a:xfrm>
              <a:off x="4788024" y="3284984"/>
              <a:ext cx="1368152" cy="695864"/>
              <a:chOff x="7092280" y="2564904"/>
              <a:chExt cx="1368152" cy="695864"/>
            </a:xfrm>
          </p:grpSpPr>
          <p:pic>
            <p:nvPicPr>
              <p:cNvPr id="19" name="Picture 10" descr="osa svg icon security monitoring serve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92280" y="2564904"/>
                <a:ext cx="642942" cy="642943"/>
              </a:xfrm>
              <a:prstGeom prst="rect">
                <a:avLst/>
              </a:prstGeom>
              <a:noFill/>
            </p:spPr>
          </p:pic>
          <p:pic>
            <p:nvPicPr>
              <p:cNvPr id="20" name="Immagine 82" descr="OGC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26417" y="2756712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CasellaDiTesto 24"/>
              <p:cNvSpPr txBox="1"/>
              <p:nvPr/>
            </p:nvSpPr>
            <p:spPr>
              <a:xfrm>
                <a:off x="7596336" y="2891436"/>
                <a:ext cx="864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  <a:latin typeface="Gill Sans"/>
                  </a:rPr>
                  <a:t>WMS</a:t>
                </a:r>
                <a:endParaRPr lang="en-US" b="1" dirty="0">
                  <a:solidFill>
                    <a:srgbClr val="FF0000"/>
                  </a:solidFill>
                  <a:latin typeface="Gill Sans"/>
                </a:endParaRPr>
              </a:p>
            </p:txBody>
          </p:sp>
        </p:grpSp>
        <p:grpSp>
          <p:nvGrpSpPr>
            <p:cNvPr id="14" name="Gruppo 90"/>
            <p:cNvGrpSpPr/>
            <p:nvPr/>
          </p:nvGrpSpPr>
          <p:grpSpPr>
            <a:xfrm>
              <a:off x="4816466" y="2636912"/>
              <a:ext cx="1339710" cy="576064"/>
              <a:chOff x="7084718" y="3501008"/>
              <a:chExt cx="1339710" cy="576064"/>
            </a:xfrm>
          </p:grpSpPr>
          <p:pic>
            <p:nvPicPr>
              <p:cNvPr id="16" name="Picture 4" descr="osa svg icon security file server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084718" y="3501008"/>
                <a:ext cx="571505" cy="571506"/>
              </a:xfrm>
              <a:prstGeom prst="rect">
                <a:avLst/>
              </a:prstGeom>
              <a:noFill/>
            </p:spPr>
          </p:pic>
          <p:pic>
            <p:nvPicPr>
              <p:cNvPr id="17" name="Immagine 82" descr="OGC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26417" y="3573016"/>
                <a:ext cx="459918" cy="185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CasellaDiTesto 27"/>
              <p:cNvSpPr txBox="1"/>
              <p:nvPr/>
            </p:nvSpPr>
            <p:spPr>
              <a:xfrm>
                <a:off x="7596336" y="3707740"/>
                <a:ext cx="8280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B050"/>
                    </a:solidFill>
                    <a:latin typeface="Gill Sans"/>
                  </a:rPr>
                  <a:t>WFS</a:t>
                </a:r>
                <a:endParaRPr lang="en-US" b="1" dirty="0">
                  <a:solidFill>
                    <a:srgbClr val="00B050"/>
                  </a:solidFill>
                  <a:latin typeface="Gill Sans"/>
                </a:endParaRPr>
              </a:p>
            </p:txBody>
          </p:sp>
        </p:grpSp>
      </p:grpSp>
      <p:sp>
        <p:nvSpPr>
          <p:cNvPr id="27" name="CasellaDiTesto 31"/>
          <p:cNvSpPr txBox="1"/>
          <p:nvPr/>
        </p:nvSpPr>
        <p:spPr>
          <a:xfrm>
            <a:off x="4788024" y="1779032"/>
            <a:ext cx="576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atin typeface="Gill Sans"/>
            </a:endParaRPr>
          </a:p>
        </p:txBody>
      </p:sp>
      <p:grpSp>
        <p:nvGrpSpPr>
          <p:cNvPr id="15" name="Group 99"/>
          <p:cNvGrpSpPr/>
          <p:nvPr/>
        </p:nvGrpSpPr>
        <p:grpSpPr>
          <a:xfrm>
            <a:off x="6501599" y="914936"/>
            <a:ext cx="1886825" cy="3831232"/>
            <a:chOff x="6501599" y="1412776"/>
            <a:chExt cx="1886825" cy="3831232"/>
          </a:xfrm>
        </p:grpSpPr>
        <p:grpSp>
          <p:nvGrpSpPr>
            <p:cNvPr id="28" name="Group 89"/>
            <p:cNvGrpSpPr/>
            <p:nvPr/>
          </p:nvGrpSpPr>
          <p:grpSpPr>
            <a:xfrm>
              <a:off x="6588224" y="2564904"/>
              <a:ext cx="1800200" cy="648072"/>
              <a:chOff x="7092280" y="4293096"/>
              <a:chExt cx="1800200" cy="648072"/>
            </a:xfrm>
          </p:grpSpPr>
          <p:pic>
            <p:nvPicPr>
              <p:cNvPr id="61" name="Immagine 50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092280" y="4365104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2" name="Immagine 53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596336" y="4293096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3" name="Immagine 56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100392" y="4293096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4" name="Immagine 59" descr="file-ico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316416" y="4365104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5" name="Picture 64" descr="SHP.jpg"/>
              <p:cNvPicPr>
                <a:picLocks noChangeAspect="1"/>
              </p:cNvPicPr>
              <p:nvPr/>
            </p:nvPicPr>
            <p:blipFill>
              <a:blip r:embed="rId8" cstate="print"/>
              <a:srcRect t="25613" r="50000" b="25613"/>
              <a:stretch>
                <a:fillRect/>
              </a:stretch>
            </p:blipFill>
            <p:spPr>
              <a:xfrm>
                <a:off x="7130380" y="4581128"/>
                <a:ext cx="432047" cy="248855"/>
              </a:xfrm>
              <a:prstGeom prst="rect">
                <a:avLst/>
              </a:prstGeom>
            </p:spPr>
          </p:pic>
          <p:pic>
            <p:nvPicPr>
              <p:cNvPr id="66" name="Picture 65" descr="SHP.jpg"/>
              <p:cNvPicPr>
                <a:picLocks noChangeAspect="1"/>
              </p:cNvPicPr>
              <p:nvPr/>
            </p:nvPicPr>
            <p:blipFill>
              <a:blip r:embed="rId8" cstate="print"/>
              <a:srcRect t="25613" r="50000" b="25613"/>
              <a:stretch>
                <a:fillRect/>
              </a:stretch>
            </p:blipFill>
            <p:spPr>
              <a:xfrm>
                <a:off x="7617544" y="4509120"/>
                <a:ext cx="432047" cy="248855"/>
              </a:xfrm>
              <a:prstGeom prst="rect">
                <a:avLst/>
              </a:prstGeom>
            </p:spPr>
          </p:pic>
          <p:pic>
            <p:nvPicPr>
              <p:cNvPr id="67" name="Picture 66" descr="GML.jpg"/>
              <p:cNvPicPr>
                <a:picLocks noChangeAspect="1"/>
              </p:cNvPicPr>
              <p:nvPr/>
            </p:nvPicPr>
            <p:blipFill>
              <a:blip r:embed="rId9" cstate="print"/>
              <a:srcRect r="52153" b="5501"/>
              <a:stretch>
                <a:fillRect/>
              </a:stretch>
            </p:blipFill>
            <p:spPr>
              <a:xfrm>
                <a:off x="8316416" y="4509120"/>
                <a:ext cx="480053" cy="288032"/>
              </a:xfrm>
              <a:prstGeom prst="rect">
                <a:avLst/>
              </a:prstGeom>
            </p:spPr>
          </p:pic>
        </p:grpSp>
        <p:grpSp>
          <p:nvGrpSpPr>
            <p:cNvPr id="29" name="Group 90"/>
            <p:cNvGrpSpPr/>
            <p:nvPr/>
          </p:nvGrpSpPr>
          <p:grpSpPr>
            <a:xfrm>
              <a:off x="6588224" y="3433992"/>
              <a:ext cx="1800200" cy="648072"/>
              <a:chOff x="6948265" y="1985275"/>
              <a:chExt cx="1800200" cy="648072"/>
            </a:xfrm>
          </p:grpSpPr>
          <p:pic>
            <p:nvPicPr>
              <p:cNvPr id="58" name="Picture 57" descr="TIFF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524329" y="1985275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59" name="Picture 58" descr="TIFF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948265" y="1985275"/>
                <a:ext cx="576064" cy="576064"/>
              </a:xfrm>
              <a:prstGeom prst="rect">
                <a:avLst/>
              </a:prstGeom>
            </p:spPr>
          </p:pic>
          <p:pic>
            <p:nvPicPr>
              <p:cNvPr id="60" name="Picture 59" descr="PNG.jp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8172401" y="2057283"/>
                <a:ext cx="576064" cy="576064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grpSp>
          <p:nvGrpSpPr>
            <p:cNvPr id="30" name="Group 97"/>
            <p:cNvGrpSpPr/>
            <p:nvPr/>
          </p:nvGrpSpPr>
          <p:grpSpPr>
            <a:xfrm>
              <a:off x="6588224" y="1412776"/>
              <a:ext cx="1440160" cy="936104"/>
              <a:chOff x="6228184" y="1412776"/>
              <a:chExt cx="1440160" cy="936104"/>
            </a:xfrm>
          </p:grpSpPr>
          <p:grpSp>
            <p:nvGrpSpPr>
              <p:cNvPr id="31" name="Group 92"/>
              <p:cNvGrpSpPr/>
              <p:nvPr/>
            </p:nvGrpSpPr>
            <p:grpSpPr>
              <a:xfrm>
                <a:off x="6228184" y="1412776"/>
                <a:ext cx="1440160" cy="936104"/>
                <a:chOff x="8567936" y="144016"/>
                <a:chExt cx="1440160" cy="936104"/>
              </a:xfrm>
            </p:grpSpPr>
            <p:pic>
              <p:nvPicPr>
                <p:cNvPr id="50" name="Picture 49" descr="TIFF.jpg"/>
                <p:cNvPicPr>
                  <a:picLocks noChangeAspect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567936" y="504056"/>
                  <a:ext cx="576064" cy="576064"/>
                </a:xfrm>
                <a:prstGeom prst="rect">
                  <a:avLst/>
                </a:prstGeom>
              </p:spPr>
            </p:pic>
            <p:grpSp>
              <p:nvGrpSpPr>
                <p:cNvPr id="32" name="Group 86"/>
                <p:cNvGrpSpPr/>
                <p:nvPr/>
              </p:nvGrpSpPr>
              <p:grpSpPr>
                <a:xfrm>
                  <a:off x="9071992" y="144016"/>
                  <a:ext cx="936104" cy="936104"/>
                  <a:chOff x="5148064" y="2132856"/>
                  <a:chExt cx="936104" cy="936104"/>
                </a:xfrm>
              </p:grpSpPr>
              <p:pic>
                <p:nvPicPr>
                  <p:cNvPr id="52" name="Immagine 30" descr="file-icon.png"/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tretch>
                    <a:fillRect/>
                  </a:stretch>
                </p:blipFill>
                <p:spPr>
                  <a:xfrm>
                    <a:off x="5148064" y="2492896"/>
                    <a:ext cx="576064" cy="576064"/>
                  </a:xfrm>
                  <a:prstGeom prst="rect">
                    <a:avLst/>
                  </a:prstGeom>
                </p:spPr>
              </p:pic>
              <p:grpSp>
                <p:nvGrpSpPr>
                  <p:cNvPr id="33" name="Group 85"/>
                  <p:cNvGrpSpPr/>
                  <p:nvPr/>
                </p:nvGrpSpPr>
                <p:grpSpPr>
                  <a:xfrm>
                    <a:off x="5148064" y="2132856"/>
                    <a:ext cx="936104" cy="792088"/>
                    <a:chOff x="5004048" y="2204864"/>
                    <a:chExt cx="936104" cy="792088"/>
                  </a:xfrm>
                </p:grpSpPr>
                <p:grpSp>
                  <p:nvGrpSpPr>
                    <p:cNvPr id="36" name="Gruppo 42"/>
                    <p:cNvGrpSpPr/>
                    <p:nvPr/>
                  </p:nvGrpSpPr>
                  <p:grpSpPr>
                    <a:xfrm>
                      <a:off x="5004048" y="2204864"/>
                      <a:ext cx="936104" cy="792088"/>
                      <a:chOff x="4716016" y="3501008"/>
                      <a:chExt cx="936104" cy="792088"/>
                    </a:xfrm>
                  </p:grpSpPr>
                  <p:pic>
                    <p:nvPicPr>
                      <p:cNvPr id="56" name="Immagine 43" descr="file-icon.png"/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/>
                      <a:stretch>
                        <a:fillRect/>
                      </a:stretch>
                    </p:blipFill>
                    <p:spPr>
                      <a:xfrm>
                        <a:off x="5076056" y="3717032"/>
                        <a:ext cx="576064" cy="57606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57" name="CasellaDiTesto 44"/>
                      <p:cNvSpPr txBox="1"/>
                      <p:nvPr/>
                    </p:nvSpPr>
                    <p:spPr>
                      <a:xfrm>
                        <a:off x="4716016" y="3501008"/>
                        <a:ext cx="576064" cy="2308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endParaRPr lang="en-US" sz="900" dirty="0">
                          <a:latin typeface="Gill Sans"/>
                        </a:endParaRPr>
                      </a:p>
                    </p:txBody>
                  </p:sp>
                </p:grpSp>
                <p:pic>
                  <p:nvPicPr>
                    <p:cNvPr id="55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2" cstate="print"/>
                    <a:stretch>
                      <a:fillRect/>
                    </a:stretch>
                  </p:blipFill>
                  <p:spPr>
                    <a:xfrm>
                      <a:off x="5508105" y="2636912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</p:grpSp>
          </p:grpSp>
          <p:pic>
            <p:nvPicPr>
              <p:cNvPr id="49" name="Picture 48" descr="hdf_logo.jpg"/>
              <p:cNvPicPr>
                <a:picLocks noChangeAspect="1"/>
              </p:cNvPicPr>
              <p:nvPr/>
            </p:nvPicPr>
            <p:blipFill>
              <a:blip r:embed="rId13" cstate="print"/>
              <a:srcRect r="63151"/>
              <a:stretch>
                <a:fillRect/>
              </a:stretch>
            </p:blipFill>
            <p:spPr>
              <a:xfrm>
                <a:off x="6816948" y="1916832"/>
                <a:ext cx="315383" cy="288032"/>
              </a:xfrm>
              <a:prstGeom prst="rect">
                <a:avLst/>
              </a:prstGeom>
            </p:spPr>
          </p:pic>
        </p:grpSp>
        <p:grpSp>
          <p:nvGrpSpPr>
            <p:cNvPr id="37" name="Group 98"/>
            <p:cNvGrpSpPr/>
            <p:nvPr/>
          </p:nvGrpSpPr>
          <p:grpSpPr>
            <a:xfrm>
              <a:off x="6501599" y="4221088"/>
              <a:ext cx="1881833" cy="1022920"/>
              <a:chOff x="6357583" y="4221088"/>
              <a:chExt cx="1881833" cy="1022920"/>
            </a:xfrm>
          </p:grpSpPr>
          <p:grpSp>
            <p:nvGrpSpPr>
              <p:cNvPr id="38" name="Group 88"/>
              <p:cNvGrpSpPr/>
              <p:nvPr/>
            </p:nvGrpSpPr>
            <p:grpSpPr>
              <a:xfrm>
                <a:off x="6357583" y="4221088"/>
                <a:ext cx="1881833" cy="1022920"/>
                <a:chOff x="4413367" y="3717032"/>
                <a:chExt cx="1881833" cy="1022920"/>
              </a:xfrm>
            </p:grpSpPr>
            <p:pic>
              <p:nvPicPr>
                <p:cNvPr id="35" name="Picture 34" descr="TIFF.jpg"/>
                <p:cNvPicPr>
                  <a:picLocks noChangeAspect="1"/>
                </p:cNvPicPr>
                <p:nvPr/>
              </p:nvPicPr>
              <p:blipFill>
                <a:blip r:embed="rId10" cstate="print">
                  <a:clrChange>
                    <a:clrFrom>
                      <a:srgbClr val="F6F6F6"/>
                    </a:clrFrom>
                    <a:clrTo>
                      <a:srgbClr val="F6F6F6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413367" y="3717032"/>
                  <a:ext cx="576064" cy="576064"/>
                </a:xfrm>
                <a:prstGeom prst="rect">
                  <a:avLst/>
                </a:prstGeom>
              </p:spPr>
            </p:pic>
            <p:grpSp>
              <p:nvGrpSpPr>
                <p:cNvPr id="39" name="Group 87"/>
                <p:cNvGrpSpPr/>
                <p:nvPr/>
              </p:nvGrpSpPr>
              <p:grpSpPr>
                <a:xfrm>
                  <a:off x="4716016" y="3789040"/>
                  <a:ext cx="1579184" cy="950912"/>
                  <a:chOff x="4716016" y="3789040"/>
                  <a:chExt cx="1579184" cy="950912"/>
                </a:xfrm>
              </p:grpSpPr>
              <p:grpSp>
                <p:nvGrpSpPr>
                  <p:cNvPr id="40" name="Gruppo 33"/>
                  <p:cNvGrpSpPr/>
                  <p:nvPr/>
                </p:nvGrpSpPr>
                <p:grpSpPr>
                  <a:xfrm>
                    <a:off x="4716016" y="3789040"/>
                    <a:ext cx="849479" cy="734888"/>
                    <a:chOff x="4716016" y="2996952"/>
                    <a:chExt cx="849479" cy="734888"/>
                  </a:xfrm>
                </p:grpSpPr>
                <p:pic>
                  <p:nvPicPr>
                    <p:cNvPr id="46" name="Immagine 34" descr="file-icon.png"/>
                    <p:cNvPicPr>
                      <a:picLocks noChangeAspect="1"/>
                    </p:cNvPicPr>
                    <p:nvPr/>
                  </p:nvPicPr>
                  <p:blipFill>
                    <a:blip r:embed="rId7" cstate="print"/>
                    <a:stretch>
                      <a:fillRect/>
                    </a:stretch>
                  </p:blipFill>
                  <p:spPr>
                    <a:xfrm>
                      <a:off x="4989431" y="2996952"/>
                      <a:ext cx="576064" cy="57606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7" name="CasellaDiTesto 35"/>
                    <p:cNvSpPr txBox="1"/>
                    <p:nvPr/>
                  </p:nvSpPr>
                  <p:spPr>
                    <a:xfrm>
                      <a:off x="4716016" y="3501008"/>
                      <a:ext cx="576064" cy="2308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endParaRPr lang="en-US" sz="900" dirty="0">
                        <a:latin typeface="Gill Sans"/>
                      </a:endParaRPr>
                    </a:p>
                  </p:txBody>
                </p:sp>
              </p:grpSp>
              <p:grpSp>
                <p:nvGrpSpPr>
                  <p:cNvPr id="48" name="Group 84"/>
                  <p:cNvGrpSpPr/>
                  <p:nvPr/>
                </p:nvGrpSpPr>
                <p:grpSpPr>
                  <a:xfrm>
                    <a:off x="5349471" y="3861048"/>
                    <a:ext cx="576064" cy="576064"/>
                    <a:chOff x="5133447" y="3861048"/>
                    <a:chExt cx="576064" cy="576064"/>
                  </a:xfrm>
                </p:grpSpPr>
                <p:pic>
                  <p:nvPicPr>
                    <p:cNvPr id="44" name="Immagine 37" descr="file-icon.png"/>
                    <p:cNvPicPr>
                      <a:picLocks noChangeAspect="1"/>
                    </p:cNvPicPr>
                    <p:nvPr/>
                  </p:nvPicPr>
                  <p:blipFill>
                    <a:blip r:embed="rId7" cstate="print"/>
                    <a:stretch>
                      <a:fillRect/>
                    </a:stretch>
                  </p:blipFill>
                  <p:spPr>
                    <a:xfrm>
                      <a:off x="5133447" y="3861048"/>
                      <a:ext cx="576064" cy="57606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2" cstate="print"/>
                    <a:stretch>
                      <a:fillRect/>
                    </a:stretch>
                  </p:blipFill>
                  <p:spPr>
                    <a:xfrm>
                      <a:off x="5277463" y="4077072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  <p:grpSp>
                <p:nvGrpSpPr>
                  <p:cNvPr id="51" name="Group 83"/>
                  <p:cNvGrpSpPr/>
                  <p:nvPr/>
                </p:nvGrpSpPr>
                <p:grpSpPr>
                  <a:xfrm>
                    <a:off x="5436096" y="3908814"/>
                    <a:ext cx="859104" cy="831138"/>
                    <a:chOff x="5364088" y="3836806"/>
                    <a:chExt cx="859104" cy="831138"/>
                  </a:xfrm>
                </p:grpSpPr>
                <p:grpSp>
                  <p:nvGrpSpPr>
                    <p:cNvPr id="53" name="Gruppo 39"/>
                    <p:cNvGrpSpPr/>
                    <p:nvPr/>
                  </p:nvGrpSpPr>
                  <p:grpSpPr>
                    <a:xfrm>
                      <a:off x="5364088" y="3836806"/>
                      <a:ext cx="859104" cy="831138"/>
                      <a:chOff x="4716016" y="2900702"/>
                      <a:chExt cx="859104" cy="831138"/>
                    </a:xfrm>
                  </p:grpSpPr>
                  <p:pic>
                    <p:nvPicPr>
                      <p:cNvPr id="42" name="Immagine 40" descr="file-icon.png"/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/>
                      <a:stretch>
                        <a:fillRect/>
                      </a:stretch>
                    </p:blipFill>
                    <p:spPr>
                      <a:xfrm>
                        <a:off x="4999056" y="2900702"/>
                        <a:ext cx="576064" cy="57606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3" name="CasellaDiTesto 41"/>
                      <p:cNvSpPr txBox="1"/>
                      <p:nvPr/>
                    </p:nvSpPr>
                    <p:spPr>
                      <a:xfrm>
                        <a:off x="4716016" y="3501008"/>
                        <a:ext cx="576064" cy="2308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endParaRPr lang="en-US" sz="900" dirty="0">
                          <a:latin typeface="Gill Sans"/>
                        </a:endParaRPr>
                      </a:p>
                    </p:txBody>
                  </p:sp>
                </p:grpSp>
                <p:pic>
                  <p:nvPicPr>
                    <p:cNvPr id="41" name="Immagine 12" descr="netcdf.png"/>
                    <p:cNvPicPr>
                      <a:picLocks noChangeAspect="1"/>
                    </p:cNvPicPr>
                    <p:nvPr/>
                  </p:nvPicPr>
                  <p:blipFill>
                    <a:blip r:embed="rId12" cstate="print"/>
                    <a:stretch>
                      <a:fillRect/>
                    </a:stretch>
                  </p:blipFill>
                  <p:spPr>
                    <a:xfrm>
                      <a:off x="5791144" y="4052830"/>
                      <a:ext cx="300236" cy="216024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</p:spPr>
                </p:pic>
              </p:grpSp>
            </p:grpSp>
          </p:grpSp>
          <p:pic>
            <p:nvPicPr>
              <p:cNvPr id="34" name="Picture 33" descr="hdf_logo.jpg"/>
              <p:cNvPicPr>
                <a:picLocks noChangeAspect="1"/>
              </p:cNvPicPr>
              <p:nvPr/>
            </p:nvPicPr>
            <p:blipFill>
              <a:blip r:embed="rId13" cstate="print"/>
              <a:srcRect r="63151"/>
              <a:stretch>
                <a:fillRect/>
              </a:stretch>
            </p:blipFill>
            <p:spPr>
              <a:xfrm>
                <a:off x="7031055" y="4483720"/>
                <a:ext cx="315383" cy="288032"/>
              </a:xfrm>
              <a:prstGeom prst="rect">
                <a:avLst/>
              </a:prstGeom>
            </p:spPr>
          </p:pic>
        </p:grpSp>
      </p:grpSp>
      <p:pic>
        <p:nvPicPr>
          <p:cNvPr id="68" name="Picture 67" descr="image-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512" y="4587344"/>
            <a:ext cx="2171700" cy="1085850"/>
          </a:xfrm>
          <a:prstGeom prst="rect">
            <a:avLst/>
          </a:prstGeom>
        </p:spPr>
      </p:pic>
      <p:pic>
        <p:nvPicPr>
          <p:cNvPr id="69" name="Picture 68" descr="arctic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35696" y="5050844"/>
            <a:ext cx="1309316" cy="1309316"/>
          </a:xfrm>
          <a:prstGeom prst="rect">
            <a:avLst/>
          </a:prstGeom>
        </p:spPr>
      </p:pic>
      <p:grpSp>
        <p:nvGrpSpPr>
          <p:cNvPr id="54" name="Group 111"/>
          <p:cNvGrpSpPr/>
          <p:nvPr/>
        </p:nvGrpSpPr>
        <p:grpSpPr>
          <a:xfrm>
            <a:off x="3419872" y="4443328"/>
            <a:ext cx="3816424" cy="1728192"/>
            <a:chOff x="3419872" y="4941168"/>
            <a:chExt cx="3816424" cy="1728192"/>
          </a:xfrm>
        </p:grpSpPr>
        <p:pic>
          <p:nvPicPr>
            <p:cNvPr id="71" name="Picture 3" descr="C:\DOCUME~1\ADMINI~1\IMPOST~1\Temp\VMwareDnD\d17859a2\4326.pn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560575" y="4941168"/>
              <a:ext cx="2675721" cy="1303395"/>
            </a:xfrm>
            <a:prstGeom prst="rect">
              <a:avLst/>
            </a:prstGeom>
            <a:noFill/>
          </p:spPr>
        </p:pic>
        <p:pic>
          <p:nvPicPr>
            <p:cNvPr id="72" name="Picture 71" descr="images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19872" y="5301208"/>
              <a:ext cx="1954503" cy="1368152"/>
            </a:xfrm>
            <a:prstGeom prst="rect">
              <a:avLst/>
            </a:prstGeom>
          </p:spPr>
        </p:pic>
      </p:grpSp>
      <p:pic>
        <p:nvPicPr>
          <p:cNvPr id="73" name="Picture 72" descr="image-3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660232" y="4759960"/>
            <a:ext cx="2520643" cy="14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9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" y="254000"/>
            <a:ext cx="3007360" cy="599440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 smtClean="0">
                <a:latin typeface="Calibri"/>
              </a:rPr>
              <a:t>Introduction au broker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164DB1-43D2-334C-B2F7-64A7CE0127F5}" type="slidenum">
              <a:rPr lang="en-US" smtClean="0">
                <a:latin typeface="Gill Sans"/>
              </a:rPr>
              <a:pPr/>
              <a:t>153</a:t>
            </a:fld>
            <a:endParaRPr lang="en-US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34112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Gill Sans"/>
              </a:rPr>
              <a:t>Tierce </a:t>
            </a:r>
            <a:r>
              <a:rPr lang="en-US" dirty="0" err="1" smtClean="0">
                <a:latin typeface="Gill Sans"/>
              </a:rPr>
              <a:t>partie</a:t>
            </a:r>
            <a:r>
              <a:rPr lang="en-US" dirty="0" smtClean="0">
                <a:latin typeface="Gill Sans"/>
              </a:rPr>
              <a:t>, </a:t>
            </a:r>
            <a:r>
              <a:rPr lang="en-US" dirty="0" err="1" smtClean="0">
                <a:latin typeface="Gill Sans"/>
              </a:rPr>
              <a:t>distincte</a:t>
            </a:r>
            <a:r>
              <a:rPr lang="en-US" dirty="0" smtClean="0">
                <a:latin typeface="Gill Sans"/>
              </a:rPr>
              <a:t>, qui </a:t>
            </a:r>
            <a:r>
              <a:rPr lang="en-US" dirty="0" err="1" smtClean="0">
                <a:latin typeface="Gill Sans"/>
              </a:rPr>
              <a:t>agit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comme</a:t>
            </a:r>
            <a:r>
              <a:rPr lang="en-US" dirty="0" smtClean="0">
                <a:latin typeface="Gill Sans"/>
              </a:rPr>
              <a:t> un </a:t>
            </a:r>
            <a:r>
              <a:rPr lang="en-US" dirty="0" err="1" smtClean="0">
                <a:latin typeface="Gill Sans"/>
              </a:rPr>
              <a:t>intermédiaire</a:t>
            </a:r>
            <a:r>
              <a:rPr lang="en-US" dirty="0" smtClean="0">
                <a:latin typeface="Gill Sans"/>
              </a:rPr>
              <a:t> entre la source et la </a:t>
            </a:r>
            <a:r>
              <a:rPr lang="en-US" dirty="0" err="1" smtClean="0">
                <a:latin typeface="Gill Sans"/>
              </a:rPr>
              <a:t>cible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d’une</a:t>
            </a:r>
            <a:r>
              <a:rPr lang="en-US" dirty="0" smtClean="0">
                <a:latin typeface="Gill Sans"/>
              </a:rPr>
              <a:t> communication</a:t>
            </a:r>
          </a:p>
          <a:p>
            <a:pPr lvl="1"/>
            <a:r>
              <a:rPr lang="en-US" dirty="0" smtClean="0">
                <a:latin typeface="Gill Sans"/>
              </a:rPr>
              <a:t>En </a:t>
            </a:r>
            <a:r>
              <a:rPr lang="en-US" dirty="0" err="1" smtClean="0">
                <a:latin typeface="Gill Sans"/>
              </a:rPr>
              <a:t>économie</a:t>
            </a:r>
            <a:r>
              <a:rPr lang="en-US" dirty="0" smtClean="0">
                <a:latin typeface="Gill Sans"/>
              </a:rPr>
              <a:t>: </a:t>
            </a:r>
            <a:r>
              <a:rPr lang="en-US" dirty="0" err="1" smtClean="0">
                <a:latin typeface="Gill Sans"/>
              </a:rPr>
              <a:t>une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partie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individuelle</a:t>
            </a:r>
            <a:r>
              <a:rPr lang="en-US" dirty="0" smtClean="0">
                <a:latin typeface="Gill Sans"/>
              </a:rPr>
              <a:t> qui arrange des transactions entre un </a:t>
            </a:r>
            <a:r>
              <a:rPr lang="en-US" dirty="0" err="1" smtClean="0">
                <a:latin typeface="Gill Sans"/>
              </a:rPr>
              <a:t>acheteur</a:t>
            </a:r>
            <a:r>
              <a:rPr lang="en-US" dirty="0" smtClean="0">
                <a:latin typeface="Gill Sans"/>
              </a:rPr>
              <a:t> et un </a:t>
            </a:r>
            <a:r>
              <a:rPr lang="en-US" dirty="0" err="1" smtClean="0">
                <a:latin typeface="Gill Sans"/>
              </a:rPr>
              <a:t>vendeur</a:t>
            </a:r>
            <a:r>
              <a:rPr lang="en-US" dirty="0" smtClean="0">
                <a:latin typeface="Gill Sans"/>
              </a:rPr>
              <a:t> </a:t>
            </a:r>
          </a:p>
          <a:p>
            <a:r>
              <a:rPr lang="en-US" dirty="0" smtClean="0">
                <a:latin typeface="Gill Sans"/>
              </a:rPr>
              <a:t>Cf. Proxy: un agent </a:t>
            </a:r>
            <a:r>
              <a:rPr lang="en-US" dirty="0" err="1" smtClean="0">
                <a:latin typeface="Gill Sans"/>
              </a:rPr>
              <a:t>autorisé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à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agir</a:t>
            </a:r>
            <a:r>
              <a:rPr lang="en-US" dirty="0" smtClean="0">
                <a:latin typeface="Gill Sans"/>
              </a:rPr>
              <a:t> pour </a:t>
            </a:r>
            <a:r>
              <a:rPr lang="en-US" dirty="0" err="1" smtClean="0">
                <a:latin typeface="Gill Sans"/>
              </a:rPr>
              <a:t>une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autre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partie</a:t>
            </a:r>
            <a:r>
              <a:rPr lang="en-US" dirty="0" smtClean="0">
                <a:latin typeface="Gill Sans"/>
              </a:rPr>
              <a:t>, en </a:t>
            </a:r>
            <a:r>
              <a:rPr lang="en-US" dirty="0" err="1" smtClean="0">
                <a:latin typeface="Gill Sans"/>
              </a:rPr>
              <a:t>gardant</a:t>
            </a:r>
            <a:r>
              <a:rPr lang="en-US" dirty="0" smtClean="0">
                <a:latin typeface="Gill Sans"/>
              </a:rPr>
              <a:t> la </a:t>
            </a:r>
            <a:r>
              <a:rPr lang="en-US" dirty="0" err="1" smtClean="0">
                <a:latin typeface="Gill Sans"/>
              </a:rPr>
              <a:t>même</a:t>
            </a:r>
            <a:r>
              <a:rPr lang="en-US" dirty="0" smtClean="0">
                <a:latin typeface="Gill Sans"/>
              </a:rPr>
              <a:t> interface (</a:t>
            </a:r>
            <a:r>
              <a:rPr lang="en-US" dirty="0" err="1" smtClean="0">
                <a:latin typeface="Gill Sans"/>
              </a:rPr>
              <a:t>mais</a:t>
            </a:r>
            <a:r>
              <a:rPr lang="en-US" dirty="0" smtClean="0">
                <a:latin typeface="Gill Sans"/>
              </a:rPr>
              <a:t> un nouveau </a:t>
            </a:r>
            <a:r>
              <a:rPr lang="en-US" dirty="0" err="1" smtClean="0">
                <a:latin typeface="Gill Sans"/>
              </a:rPr>
              <a:t>comportement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peut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être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ajouté</a:t>
            </a:r>
            <a:r>
              <a:rPr lang="en-US" dirty="0" smtClean="0">
                <a:latin typeface="Gill Sans"/>
              </a:rPr>
              <a:t>)</a:t>
            </a:r>
          </a:p>
          <a:p>
            <a:r>
              <a:rPr lang="en-US" dirty="0" smtClean="0">
                <a:latin typeface="Gill Sans"/>
              </a:rPr>
              <a:t>Cf.  </a:t>
            </a:r>
            <a:r>
              <a:rPr lang="en-US" dirty="0" err="1" smtClean="0">
                <a:latin typeface="Gill Sans"/>
              </a:rPr>
              <a:t>Adaptateur</a:t>
            </a:r>
            <a:r>
              <a:rPr lang="en-US" dirty="0" smtClean="0">
                <a:latin typeface="Gill Sans"/>
              </a:rPr>
              <a:t>: un agent qui </a:t>
            </a:r>
            <a:r>
              <a:rPr lang="en-US" dirty="0" err="1" smtClean="0">
                <a:latin typeface="Gill Sans"/>
              </a:rPr>
              <a:t>préserve</a:t>
            </a:r>
            <a:r>
              <a:rPr lang="en-US" dirty="0" smtClean="0">
                <a:latin typeface="Gill Sans"/>
              </a:rPr>
              <a:t> le </a:t>
            </a:r>
            <a:r>
              <a:rPr lang="en-US" dirty="0" err="1" smtClean="0">
                <a:latin typeface="Gill Sans"/>
              </a:rPr>
              <a:t>comportement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d’une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autre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partie</a:t>
            </a:r>
            <a:r>
              <a:rPr lang="en-US" dirty="0" smtClean="0">
                <a:latin typeface="Gill Sans"/>
              </a:rPr>
              <a:t> tout en </a:t>
            </a:r>
            <a:r>
              <a:rPr lang="en-US" dirty="0" err="1" smtClean="0">
                <a:latin typeface="Gill Sans"/>
              </a:rPr>
              <a:t>changeant</a:t>
            </a:r>
            <a:r>
              <a:rPr lang="en-US" dirty="0" smtClean="0">
                <a:latin typeface="Gill Sans"/>
              </a:rPr>
              <a:t> son interface</a:t>
            </a:r>
            <a:endParaRPr lang="en-US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5574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4"/>
          <p:cNvGrpSpPr/>
          <p:nvPr/>
        </p:nvGrpSpPr>
        <p:grpSpPr>
          <a:xfrm>
            <a:off x="20707" y="913826"/>
            <a:ext cx="3226909" cy="1723821"/>
            <a:chOff x="192961" y="346914"/>
            <a:chExt cx="6065795" cy="3240360"/>
          </a:xfrm>
        </p:grpSpPr>
        <p:pic>
          <p:nvPicPr>
            <p:cNvPr id="22" name="Immagine 21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961" y="346914"/>
              <a:ext cx="6065795" cy="3240360"/>
            </a:xfrm>
            <a:prstGeom prst="rect">
              <a:avLst/>
            </a:prstGeom>
          </p:spPr>
        </p:pic>
        <p:sp>
          <p:nvSpPr>
            <p:cNvPr id="4" name="Elaborazione 3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6" name="Connettore 1 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2141398" y="1772816"/>
              <a:ext cx="1210869" cy="23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prstClr val="black"/>
                  </a:solidFill>
                  <a:latin typeface="Gill Sans"/>
                </a:rPr>
                <a:t>Discipline A  Service Bus</a:t>
              </a:r>
              <a:endParaRPr lang="en-US" sz="8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1475656" y="908720"/>
              <a:ext cx="1599673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0" name="Rettangolo arrotondato 9"/>
            <p:cNvSpPr/>
            <p:nvPr/>
          </p:nvSpPr>
          <p:spPr>
            <a:xfrm>
              <a:off x="3491880" y="908720"/>
              <a:ext cx="1626299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1" name="Rettangolo arrotondato 10"/>
            <p:cNvSpPr/>
            <p:nvPr/>
          </p:nvSpPr>
          <p:spPr>
            <a:xfrm>
              <a:off x="1475656" y="2492896"/>
              <a:ext cx="1391634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2" name="Rettangolo arrotondato 11"/>
            <p:cNvSpPr/>
            <p:nvPr/>
          </p:nvSpPr>
          <p:spPr>
            <a:xfrm>
              <a:off x="2867291" y="2492896"/>
              <a:ext cx="1432512" cy="5040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13" name="Rettangolo arrotondato 12"/>
            <p:cNvSpPr/>
            <p:nvPr/>
          </p:nvSpPr>
          <p:spPr>
            <a:xfrm>
              <a:off x="4355975" y="2492896"/>
              <a:ext cx="160394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15" name="Connettore 1 14"/>
            <p:cNvCxnSpPr>
              <a:stCxn id="9" idx="2"/>
            </p:cNvCxnSpPr>
            <p:nvPr/>
          </p:nvCxnSpPr>
          <p:spPr>
            <a:xfrm rot="5400000">
              <a:off x="2091599" y="1588922"/>
              <a:ext cx="360043" cy="774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ilindro 23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3" name="Gruppo 45"/>
          <p:cNvGrpSpPr/>
          <p:nvPr/>
        </p:nvGrpSpPr>
        <p:grpSpPr>
          <a:xfrm>
            <a:off x="0" y="3916365"/>
            <a:ext cx="3372883" cy="1801801"/>
            <a:chOff x="18373" y="3717032"/>
            <a:chExt cx="6065795" cy="3240360"/>
          </a:xfrm>
        </p:grpSpPr>
        <p:pic>
          <p:nvPicPr>
            <p:cNvPr id="25" name="Immagine 24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373" y="3717032"/>
              <a:ext cx="6065795" cy="3240360"/>
            </a:xfrm>
            <a:prstGeom prst="rect">
              <a:avLst/>
            </a:prstGeom>
          </p:spPr>
        </p:pic>
        <p:sp>
          <p:nvSpPr>
            <p:cNvPr id="26" name="Elaborazione 25"/>
            <p:cNvSpPr/>
            <p:nvPr/>
          </p:nvSpPr>
          <p:spPr>
            <a:xfrm>
              <a:off x="1301068" y="5142934"/>
              <a:ext cx="3888432" cy="360040"/>
            </a:xfrm>
            <a:prstGeom prst="flowChart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27" name="Connettore 1 26"/>
            <p:cNvCxnSpPr/>
            <p:nvPr/>
          </p:nvCxnSpPr>
          <p:spPr>
            <a:xfrm>
              <a:off x="1301068" y="514293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1301068" y="5502974"/>
              <a:ext cx="3888432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1966810" y="5142934"/>
              <a:ext cx="1218437" cy="230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prstClr val="black"/>
                  </a:solidFill>
                  <a:latin typeface="Gill Sans"/>
                </a:rPr>
                <a:t>Discipline B  Service Bus</a:t>
              </a:r>
              <a:endParaRPr lang="en-US" sz="8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0" name="Rettangolo arrotondato 29"/>
            <p:cNvSpPr/>
            <p:nvPr/>
          </p:nvSpPr>
          <p:spPr>
            <a:xfrm>
              <a:off x="1301070" y="4278838"/>
              <a:ext cx="1777118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1" name="Rettangolo arrotondato 30"/>
            <p:cNvSpPr/>
            <p:nvPr/>
          </p:nvSpPr>
          <p:spPr>
            <a:xfrm>
              <a:off x="3185249" y="4278838"/>
              <a:ext cx="158242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2" name="Rettangolo arrotondato 31"/>
            <p:cNvSpPr/>
            <p:nvPr/>
          </p:nvSpPr>
          <p:spPr>
            <a:xfrm>
              <a:off x="1462277" y="5863015"/>
              <a:ext cx="129614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3" name="Rettangolo arrotondato 32"/>
            <p:cNvSpPr/>
            <p:nvPr/>
          </p:nvSpPr>
          <p:spPr>
            <a:xfrm>
              <a:off x="2813237" y="5863015"/>
              <a:ext cx="1296143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34" name="Rettangolo arrotondato 33"/>
            <p:cNvSpPr/>
            <p:nvPr/>
          </p:nvSpPr>
          <p:spPr>
            <a:xfrm>
              <a:off x="4181386" y="5863015"/>
              <a:ext cx="139159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8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8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35" name="Connettore 1 34"/>
            <p:cNvCxnSpPr>
              <a:stCxn id="30" idx="2"/>
            </p:cNvCxnSpPr>
            <p:nvPr/>
          </p:nvCxnSpPr>
          <p:spPr>
            <a:xfrm rot="5400000">
              <a:off x="1961376" y="4914680"/>
              <a:ext cx="360042" cy="96466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4109380" y="478289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/>
          </p:nvCxnSpPr>
          <p:spPr>
            <a:xfrm>
              <a:off x="209315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>
              <a:off x="3317292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/>
          </p:nvCxnSpPr>
          <p:spPr>
            <a:xfrm>
              <a:off x="4613436" y="5502974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ilindro 39"/>
            <p:cNvSpPr/>
            <p:nvPr/>
          </p:nvSpPr>
          <p:spPr>
            <a:xfrm>
              <a:off x="3533316" y="6295062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</p:grpSp>
      <p:sp>
        <p:nvSpPr>
          <p:cNvPr id="54" name="CasellaDiTesto 53"/>
          <p:cNvSpPr txBox="1"/>
          <p:nvPr/>
        </p:nvSpPr>
        <p:spPr>
          <a:xfrm>
            <a:off x="4821440" y="4680740"/>
            <a:ext cx="2275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Gill Sans"/>
              </a:rPr>
              <a:t>Infrastructure de </a:t>
            </a:r>
            <a:r>
              <a:rPr lang="en-US" dirty="0" err="1" smtClean="0">
                <a:solidFill>
                  <a:prstClr val="black"/>
                </a:solidFill>
                <a:latin typeface="Gill Sans"/>
              </a:rPr>
              <a:t>médiation</a:t>
            </a:r>
            <a:r>
              <a:rPr lang="en-US" dirty="0" smtClean="0">
                <a:solidFill>
                  <a:prstClr val="black"/>
                </a:solidFill>
                <a:latin typeface="Gill Sans"/>
              </a:rPr>
              <a:t> (brokering)</a:t>
            </a:r>
            <a:endParaRPr lang="en-US" dirty="0">
              <a:solidFill>
                <a:prstClr val="black"/>
              </a:solidFill>
              <a:latin typeface="Gill Sans"/>
            </a:endParaRPr>
          </a:p>
        </p:txBody>
      </p:sp>
      <p:grpSp>
        <p:nvGrpSpPr>
          <p:cNvPr id="5" name="Gruppo 54"/>
          <p:cNvGrpSpPr/>
          <p:nvPr/>
        </p:nvGrpSpPr>
        <p:grpSpPr>
          <a:xfrm>
            <a:off x="6372200" y="72008"/>
            <a:ext cx="2755011" cy="1519940"/>
            <a:chOff x="291836" y="346914"/>
            <a:chExt cx="6065795" cy="3240360"/>
          </a:xfrm>
        </p:grpSpPr>
        <p:pic>
          <p:nvPicPr>
            <p:cNvPr id="56" name="Immagine 55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57" name="Elaborazione 56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58" name="Connettore 1 57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2141396" y="1707836"/>
              <a:ext cx="2355512" cy="428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prstClr val="black"/>
                  </a:solidFill>
                  <a:latin typeface="Gill Sans"/>
                </a:rPr>
                <a:t>Discipline C Service Bus</a:t>
              </a:r>
              <a:endParaRPr lang="en-US" sz="8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1" name="Rettangolo arrotondato 60"/>
            <p:cNvSpPr/>
            <p:nvPr/>
          </p:nvSpPr>
          <p:spPr>
            <a:xfrm>
              <a:off x="1432586" y="908725"/>
              <a:ext cx="1804392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7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2" name="Rettangolo arrotondato 61"/>
            <p:cNvSpPr/>
            <p:nvPr/>
          </p:nvSpPr>
          <p:spPr>
            <a:xfrm>
              <a:off x="3491879" y="908721"/>
              <a:ext cx="1939248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7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3" name="Rettangolo arrotondato 62"/>
            <p:cNvSpPr/>
            <p:nvPr/>
          </p:nvSpPr>
          <p:spPr>
            <a:xfrm>
              <a:off x="1542695" y="2492895"/>
              <a:ext cx="1380336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7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4" name="Rettangolo arrotondato 63"/>
            <p:cNvSpPr/>
            <p:nvPr/>
          </p:nvSpPr>
          <p:spPr>
            <a:xfrm>
              <a:off x="2923031" y="2492895"/>
              <a:ext cx="1432942" cy="5040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7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65" name="Rettangolo arrotondato 64"/>
            <p:cNvSpPr/>
            <p:nvPr/>
          </p:nvSpPr>
          <p:spPr>
            <a:xfrm>
              <a:off x="4355973" y="2492895"/>
              <a:ext cx="1388273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7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66" name="Connettore 1 65"/>
            <p:cNvCxnSpPr>
              <a:stCxn id="61" idx="2"/>
            </p:cNvCxnSpPr>
            <p:nvPr/>
          </p:nvCxnSpPr>
          <p:spPr>
            <a:xfrm rot="16200000" flipH="1">
              <a:off x="2216592" y="1530972"/>
              <a:ext cx="360035" cy="123654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ilindro 70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14" name="Gruppo 72"/>
          <p:cNvGrpSpPr/>
          <p:nvPr/>
        </p:nvGrpSpPr>
        <p:grpSpPr>
          <a:xfrm>
            <a:off x="6402648" y="5063547"/>
            <a:ext cx="2755011" cy="1519940"/>
            <a:chOff x="291836" y="346914"/>
            <a:chExt cx="6065795" cy="3240360"/>
          </a:xfrm>
        </p:grpSpPr>
        <p:pic>
          <p:nvPicPr>
            <p:cNvPr id="74" name="Immagine 73" descr="clouds-7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91836" y="346914"/>
              <a:ext cx="6065795" cy="3240360"/>
            </a:xfrm>
            <a:prstGeom prst="rect">
              <a:avLst/>
            </a:prstGeom>
          </p:spPr>
        </p:pic>
        <p:sp>
          <p:nvSpPr>
            <p:cNvPr id="75" name="Elaborazione 74"/>
            <p:cNvSpPr/>
            <p:nvPr/>
          </p:nvSpPr>
          <p:spPr>
            <a:xfrm>
              <a:off x="1475656" y="1772816"/>
              <a:ext cx="3888432" cy="360040"/>
            </a:xfrm>
            <a:prstGeom prst="flowChart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white"/>
                </a:solidFill>
                <a:latin typeface="Gill Sans"/>
              </a:endParaRPr>
            </a:p>
          </p:txBody>
        </p:sp>
        <p:cxnSp>
          <p:nvCxnSpPr>
            <p:cNvPr id="76" name="Connettore 1 75"/>
            <p:cNvCxnSpPr/>
            <p:nvPr/>
          </p:nvCxnSpPr>
          <p:spPr>
            <a:xfrm>
              <a:off x="1475656" y="177281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/>
          </p:nvCxnSpPr>
          <p:spPr>
            <a:xfrm>
              <a:off x="1475656" y="2132856"/>
              <a:ext cx="38884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asellaDiTesto 77"/>
            <p:cNvSpPr txBox="1"/>
            <p:nvPr/>
          </p:nvSpPr>
          <p:spPr>
            <a:xfrm>
              <a:off x="2141396" y="1742497"/>
              <a:ext cx="2355511" cy="428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prstClr val="black"/>
                  </a:solidFill>
                  <a:latin typeface="Gill Sans"/>
                </a:rPr>
                <a:t>Discipline D Service Bus</a:t>
              </a:r>
              <a:endParaRPr lang="en-US" sz="800" i="1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79" name="Rettangolo arrotondato 78"/>
            <p:cNvSpPr/>
            <p:nvPr/>
          </p:nvSpPr>
          <p:spPr>
            <a:xfrm>
              <a:off x="1365548" y="908721"/>
              <a:ext cx="1804392" cy="50405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7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0" name="Rettangolo arrotondato 79"/>
            <p:cNvSpPr/>
            <p:nvPr/>
          </p:nvSpPr>
          <p:spPr>
            <a:xfrm>
              <a:off x="3595724" y="908721"/>
              <a:ext cx="1701327" cy="504056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 err="1" smtClean="0">
                  <a:solidFill>
                    <a:prstClr val="black"/>
                  </a:solidFill>
                  <a:latin typeface="Gill Sans"/>
                </a:rPr>
                <a:t>Consommateur</a:t>
              </a:r>
              <a:r>
                <a:rPr lang="en-US" sz="7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1" name="Rettangolo arrotondato 80"/>
            <p:cNvSpPr/>
            <p:nvPr/>
          </p:nvSpPr>
          <p:spPr>
            <a:xfrm>
              <a:off x="1322803" y="2492897"/>
              <a:ext cx="1376989" cy="50405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7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2" name="Rettangolo arrotondato 81"/>
            <p:cNvSpPr/>
            <p:nvPr/>
          </p:nvSpPr>
          <p:spPr>
            <a:xfrm>
              <a:off x="2788954" y="2420888"/>
              <a:ext cx="1499980" cy="57606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7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83" name="Rettangolo arrotondato 82"/>
            <p:cNvSpPr/>
            <p:nvPr/>
          </p:nvSpPr>
          <p:spPr>
            <a:xfrm>
              <a:off x="4355973" y="2527089"/>
              <a:ext cx="1636041" cy="469862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 err="1" smtClean="0">
                  <a:solidFill>
                    <a:prstClr val="black"/>
                  </a:solidFill>
                  <a:latin typeface="Gill Sans"/>
                </a:rPr>
                <a:t>Fournisseur</a:t>
              </a:r>
              <a:r>
                <a:rPr lang="en-US" sz="700" dirty="0" smtClean="0">
                  <a:solidFill>
                    <a:prstClr val="black"/>
                  </a:solidFill>
                  <a:latin typeface="Gill Sans"/>
                </a:rPr>
                <a:t> de service</a:t>
              </a:r>
              <a:endParaRPr lang="en-US" sz="7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84" name="Connettore 1 83"/>
            <p:cNvCxnSpPr>
              <a:stCxn id="79" idx="2"/>
            </p:cNvCxnSpPr>
            <p:nvPr/>
          </p:nvCxnSpPr>
          <p:spPr>
            <a:xfrm rot="16200000" flipH="1">
              <a:off x="2087729" y="1592792"/>
              <a:ext cx="360035" cy="4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/>
          </p:nvCxnSpPr>
          <p:spPr>
            <a:xfrm>
              <a:off x="4283968" y="141277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/>
          </p:nvCxnSpPr>
          <p:spPr>
            <a:xfrm>
              <a:off x="226774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/>
          </p:nvCxnSpPr>
          <p:spPr>
            <a:xfrm>
              <a:off x="3491880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/>
          </p:nvCxnSpPr>
          <p:spPr>
            <a:xfrm>
              <a:off x="4788024" y="2132856"/>
              <a:ext cx="0" cy="36004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Cilindro 88"/>
            <p:cNvSpPr/>
            <p:nvPr/>
          </p:nvSpPr>
          <p:spPr>
            <a:xfrm>
              <a:off x="3707904" y="2924944"/>
              <a:ext cx="360040" cy="288032"/>
            </a:xfrm>
            <a:prstGeom prst="can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prstClr val="black"/>
                </a:solidFill>
                <a:latin typeface="Gill Sans"/>
              </a:endParaRPr>
            </a:p>
          </p:txBody>
        </p:sp>
      </p:grpSp>
      <p:grpSp>
        <p:nvGrpSpPr>
          <p:cNvPr id="20" name="Gruppo 105"/>
          <p:cNvGrpSpPr/>
          <p:nvPr/>
        </p:nvGrpSpPr>
        <p:grpSpPr>
          <a:xfrm>
            <a:off x="3779912" y="1772816"/>
            <a:ext cx="4728412" cy="2755011"/>
            <a:chOff x="3779912" y="1772816"/>
            <a:chExt cx="5067066" cy="2952328"/>
          </a:xfrm>
        </p:grpSpPr>
        <p:pic>
          <p:nvPicPr>
            <p:cNvPr id="43" name="Immagine 42" descr="clouds-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9912" y="1772816"/>
              <a:ext cx="5067066" cy="29523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ttangolo arrotondato 46"/>
            <p:cNvSpPr/>
            <p:nvPr/>
          </p:nvSpPr>
          <p:spPr>
            <a:xfrm>
              <a:off x="5670122" y="3717032"/>
              <a:ext cx="1350149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prstClr val="black"/>
                  </a:solidFill>
                  <a:latin typeface="Gill Sans"/>
                </a:rPr>
                <a:t>Découverte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49" name="Rettangolo arrotondato 48"/>
            <p:cNvSpPr/>
            <p:nvPr/>
          </p:nvSpPr>
          <p:spPr>
            <a:xfrm>
              <a:off x="4355976" y="3645024"/>
              <a:ext cx="1080120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prstClr val="black"/>
                  </a:solidFill>
                  <a:latin typeface="Gill Sans"/>
                </a:rPr>
                <a:t>Accès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0" name="Rettangolo arrotondato 49"/>
            <p:cNvSpPr/>
            <p:nvPr/>
          </p:nvSpPr>
          <p:spPr>
            <a:xfrm>
              <a:off x="7092280" y="3645024"/>
              <a:ext cx="1268432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prstClr val="black"/>
                  </a:solidFill>
                  <a:latin typeface="Gill Sans"/>
                </a:rPr>
                <a:t>Sémantique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1" name="Rettangolo arrotondato 50"/>
            <p:cNvSpPr/>
            <p:nvPr/>
          </p:nvSpPr>
          <p:spPr>
            <a:xfrm>
              <a:off x="4896036" y="2996952"/>
              <a:ext cx="1548171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  <a:latin typeface="Gill Sans"/>
                </a:rPr>
                <a:t>Composition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2" name="Rettangolo arrotondato 51"/>
            <p:cNvSpPr/>
            <p:nvPr/>
          </p:nvSpPr>
          <p:spPr>
            <a:xfrm>
              <a:off x="5868143" y="2204864"/>
              <a:ext cx="1265905" cy="57606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prstClr val="black"/>
                  </a:solidFill>
                  <a:latin typeface="Gill Sans"/>
                </a:rPr>
                <a:t>Qualité</a:t>
              </a:r>
              <a:r>
                <a:rPr lang="en-US" sz="1600" dirty="0" smtClean="0">
                  <a:solidFill>
                    <a:prstClr val="black"/>
                  </a:solidFill>
                  <a:latin typeface="Gill Sans"/>
                </a:rPr>
                <a:t> &amp; </a:t>
              </a:r>
              <a:r>
                <a:rPr lang="en-US" sz="1600" dirty="0" err="1" smtClean="0">
                  <a:solidFill>
                    <a:prstClr val="black"/>
                  </a:solidFill>
                  <a:latin typeface="Gill Sans"/>
                </a:rPr>
                <a:t>Etiquetage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sp>
          <p:nvSpPr>
            <p:cNvPr id="53" name="Rettangolo arrotondato 52"/>
            <p:cNvSpPr/>
            <p:nvPr/>
          </p:nvSpPr>
          <p:spPr>
            <a:xfrm>
              <a:off x="6675154" y="3025490"/>
              <a:ext cx="1223347" cy="432048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solidFill>
                    <a:prstClr val="black"/>
                  </a:solidFill>
                  <a:latin typeface="Gill Sans"/>
                </a:rPr>
                <a:t>Traitement</a:t>
              </a:r>
              <a:endParaRPr lang="en-US" sz="1600" dirty="0">
                <a:solidFill>
                  <a:prstClr val="black"/>
                </a:solidFill>
                <a:latin typeface="Gill Sans"/>
              </a:endParaRPr>
            </a:p>
          </p:txBody>
        </p:sp>
        <p:cxnSp>
          <p:nvCxnSpPr>
            <p:cNvPr id="91" name="Connettore 1 90"/>
            <p:cNvCxnSpPr>
              <a:stCxn id="47" idx="0"/>
            </p:cNvCxnSpPr>
            <p:nvPr/>
          </p:nvCxnSpPr>
          <p:spPr>
            <a:xfrm rot="16200000" flipV="1">
              <a:off x="5962655" y="3334491"/>
              <a:ext cx="288032" cy="47705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>
              <a:stCxn id="49" idx="0"/>
              <a:endCxn id="51" idx="2"/>
            </p:cNvCxnSpPr>
            <p:nvPr/>
          </p:nvCxnSpPr>
          <p:spPr>
            <a:xfrm rot="5400000" flipH="1" flipV="1">
              <a:off x="5175067" y="3149969"/>
              <a:ext cx="216024" cy="77408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>
              <a:stCxn id="47" idx="0"/>
              <a:endCxn id="53" idx="2"/>
            </p:cNvCxnSpPr>
            <p:nvPr/>
          </p:nvCxnSpPr>
          <p:spPr>
            <a:xfrm rot="5400000" flipH="1" flipV="1">
              <a:off x="6686264" y="3116470"/>
              <a:ext cx="259495" cy="94163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>
              <a:stCxn id="50" idx="0"/>
              <a:endCxn id="53" idx="2"/>
            </p:cNvCxnSpPr>
            <p:nvPr/>
          </p:nvCxnSpPr>
          <p:spPr>
            <a:xfrm rot="16200000" flipV="1">
              <a:off x="7412919" y="3331446"/>
              <a:ext cx="187487" cy="43966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>
              <a:stCxn id="53" idx="0"/>
              <a:endCxn id="52" idx="2"/>
            </p:cNvCxnSpPr>
            <p:nvPr/>
          </p:nvCxnSpPr>
          <p:spPr>
            <a:xfrm rot="16200000" flipV="1">
              <a:off x="6771681" y="2510343"/>
              <a:ext cx="244562" cy="78573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riangolo isoscele 106"/>
          <p:cNvSpPr/>
          <p:nvPr/>
        </p:nvSpPr>
        <p:spPr>
          <a:xfrm rot="16200000">
            <a:off x="2767283" y="1684854"/>
            <a:ext cx="164985" cy="193146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08" name="Triangolo isoscele 107"/>
          <p:cNvSpPr/>
          <p:nvPr/>
        </p:nvSpPr>
        <p:spPr>
          <a:xfrm rot="16200000">
            <a:off x="2810333" y="4761357"/>
            <a:ext cx="149828" cy="122202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10" name="Connettore 4 109"/>
          <p:cNvCxnSpPr>
            <a:stCxn id="107" idx="3"/>
          </p:cNvCxnSpPr>
          <p:nvPr/>
        </p:nvCxnSpPr>
        <p:spPr>
          <a:xfrm>
            <a:off x="2946349" y="1781427"/>
            <a:ext cx="1875091" cy="87412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4 110"/>
          <p:cNvCxnSpPr/>
          <p:nvPr/>
        </p:nvCxnSpPr>
        <p:spPr>
          <a:xfrm flipV="1">
            <a:off x="2957244" y="3990264"/>
            <a:ext cx="1015316" cy="83219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riangolo isoscele 118"/>
          <p:cNvSpPr>
            <a:spLocks noChangeAspect="1"/>
          </p:cNvSpPr>
          <p:nvPr/>
        </p:nvSpPr>
        <p:spPr>
          <a:xfrm rot="5400000" flipH="1">
            <a:off x="6821195" y="791411"/>
            <a:ext cx="164985" cy="122200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sp>
        <p:nvSpPr>
          <p:cNvPr id="120" name="Triangolo isoscele 119"/>
          <p:cNvSpPr>
            <a:spLocks noChangeAspect="1"/>
          </p:cNvSpPr>
          <p:nvPr/>
        </p:nvSpPr>
        <p:spPr>
          <a:xfrm rot="5400000" flipH="1">
            <a:off x="6818006" y="5775618"/>
            <a:ext cx="164985" cy="122200"/>
          </a:xfrm>
          <a:prstGeom prst="triangle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"/>
            </a:endParaRPr>
          </a:p>
        </p:txBody>
      </p:sp>
      <p:cxnSp>
        <p:nvCxnSpPr>
          <p:cNvPr id="121" name="Connettore 4 120"/>
          <p:cNvCxnSpPr>
            <a:stCxn id="119" idx="3"/>
            <a:endCxn id="43" idx="0"/>
          </p:cNvCxnSpPr>
          <p:nvPr/>
        </p:nvCxnSpPr>
        <p:spPr>
          <a:xfrm rot="10800000" flipV="1">
            <a:off x="6144118" y="852510"/>
            <a:ext cx="698470" cy="920305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4 120"/>
          <p:cNvCxnSpPr>
            <a:stCxn id="120" idx="3"/>
          </p:cNvCxnSpPr>
          <p:nvPr/>
        </p:nvCxnSpPr>
        <p:spPr>
          <a:xfrm rot="10800000" flipH="1">
            <a:off x="6839399" y="4388848"/>
            <a:ext cx="61100" cy="1447870"/>
          </a:xfrm>
          <a:prstGeom prst="bentConnector4">
            <a:avLst>
              <a:gd name="adj1" fmla="val -374141"/>
              <a:gd name="adj2" fmla="val 52110"/>
            </a:avLst>
          </a:prstGeom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13" descr="Wa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00212" y="5901270"/>
            <a:ext cx="799962" cy="79996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99" name="Picture 10" descr="Forestr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3526" y="683080"/>
            <a:ext cx="733298" cy="73329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00" name="Picture 8" descr="bioiversity-1.gi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5493476"/>
            <a:ext cx="785024" cy="779335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pic>
        <p:nvPicPr>
          <p:cNvPr id="101" name="Picture 9" descr="climate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069008" y="72008"/>
            <a:ext cx="600306" cy="604758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</p:pic>
      <p:sp>
        <p:nvSpPr>
          <p:cNvPr id="105" name="Figura a mano libera 104"/>
          <p:cNvSpPr/>
          <p:nvPr/>
        </p:nvSpPr>
        <p:spPr>
          <a:xfrm>
            <a:off x="2465209" y="1480847"/>
            <a:ext cx="3535446" cy="3628791"/>
          </a:xfrm>
          <a:custGeom>
            <a:avLst/>
            <a:gdLst>
              <a:gd name="connsiteX0" fmla="*/ 0 w 5725391"/>
              <a:gd name="connsiteY0" fmla="*/ 0 h 4520045"/>
              <a:gd name="connsiteX1" fmla="*/ 31173 w 5725391"/>
              <a:gd name="connsiteY1" fmla="*/ 540327 h 4520045"/>
              <a:gd name="connsiteX2" fmla="*/ 2462646 w 5725391"/>
              <a:gd name="connsiteY2" fmla="*/ 519545 h 4520045"/>
              <a:gd name="connsiteX3" fmla="*/ 2483427 w 5725391"/>
              <a:gd name="connsiteY3" fmla="*/ 1620982 h 4520045"/>
              <a:gd name="connsiteX4" fmla="*/ 5725391 w 5725391"/>
              <a:gd name="connsiteY4" fmla="*/ 3127663 h 4520045"/>
              <a:gd name="connsiteX5" fmla="*/ 2763982 w 5725391"/>
              <a:gd name="connsiteY5" fmla="*/ 4083627 h 4520045"/>
              <a:gd name="connsiteX6" fmla="*/ 41564 w 5725391"/>
              <a:gd name="connsiteY6" fmla="*/ 4042063 h 4520045"/>
              <a:gd name="connsiteX7" fmla="*/ 31173 w 5725391"/>
              <a:gd name="connsiteY7" fmla="*/ 4520045 h 4520045"/>
              <a:gd name="connsiteX0" fmla="*/ 0 w 2825599"/>
              <a:gd name="connsiteY0" fmla="*/ 0 h 4520045"/>
              <a:gd name="connsiteX1" fmla="*/ 31173 w 2825599"/>
              <a:gd name="connsiteY1" fmla="*/ 540327 h 4520045"/>
              <a:gd name="connsiteX2" fmla="*/ 2462646 w 2825599"/>
              <a:gd name="connsiteY2" fmla="*/ 519545 h 4520045"/>
              <a:gd name="connsiteX3" fmla="*/ 2483427 w 2825599"/>
              <a:gd name="connsiteY3" fmla="*/ 1620982 h 4520045"/>
              <a:gd name="connsiteX4" fmla="*/ 2825599 w 2825599"/>
              <a:gd name="connsiteY4" fmla="*/ 2356551 h 4520045"/>
              <a:gd name="connsiteX5" fmla="*/ 2763982 w 2825599"/>
              <a:gd name="connsiteY5" fmla="*/ 4083627 h 4520045"/>
              <a:gd name="connsiteX6" fmla="*/ 41564 w 2825599"/>
              <a:gd name="connsiteY6" fmla="*/ 4042063 h 4520045"/>
              <a:gd name="connsiteX7" fmla="*/ 31173 w 2825599"/>
              <a:gd name="connsiteY7" fmla="*/ 4520045 h 4520045"/>
              <a:gd name="connsiteX0" fmla="*/ 0 w 3041623"/>
              <a:gd name="connsiteY0" fmla="*/ 0 h 4520045"/>
              <a:gd name="connsiteX1" fmla="*/ 31173 w 3041623"/>
              <a:gd name="connsiteY1" fmla="*/ 540327 h 4520045"/>
              <a:gd name="connsiteX2" fmla="*/ 3041623 w 3041623"/>
              <a:gd name="connsiteY2" fmla="*/ 484343 h 4520045"/>
              <a:gd name="connsiteX3" fmla="*/ 2483427 w 3041623"/>
              <a:gd name="connsiteY3" fmla="*/ 1620982 h 4520045"/>
              <a:gd name="connsiteX4" fmla="*/ 2825599 w 3041623"/>
              <a:gd name="connsiteY4" fmla="*/ 2356551 h 4520045"/>
              <a:gd name="connsiteX5" fmla="*/ 2763982 w 3041623"/>
              <a:gd name="connsiteY5" fmla="*/ 4083627 h 4520045"/>
              <a:gd name="connsiteX6" fmla="*/ 41564 w 3041623"/>
              <a:gd name="connsiteY6" fmla="*/ 4042063 h 4520045"/>
              <a:gd name="connsiteX7" fmla="*/ 31173 w 3041623"/>
              <a:gd name="connsiteY7" fmla="*/ 4520045 h 4520045"/>
              <a:gd name="connsiteX0" fmla="*/ 0 w 3041623"/>
              <a:gd name="connsiteY0" fmla="*/ 0 h 4520045"/>
              <a:gd name="connsiteX1" fmla="*/ 31173 w 3041623"/>
              <a:gd name="connsiteY1" fmla="*/ 540327 h 4520045"/>
              <a:gd name="connsiteX2" fmla="*/ 3041623 w 3041623"/>
              <a:gd name="connsiteY2" fmla="*/ 484343 h 4520045"/>
              <a:gd name="connsiteX3" fmla="*/ 2825599 w 3041623"/>
              <a:gd name="connsiteY3" fmla="*/ 2356551 h 4520045"/>
              <a:gd name="connsiteX4" fmla="*/ 2763982 w 3041623"/>
              <a:gd name="connsiteY4" fmla="*/ 4083627 h 4520045"/>
              <a:gd name="connsiteX5" fmla="*/ 41564 w 3041623"/>
              <a:gd name="connsiteY5" fmla="*/ 4042063 h 4520045"/>
              <a:gd name="connsiteX6" fmla="*/ 31173 w 3041623"/>
              <a:gd name="connsiteY6" fmla="*/ 4520045 h 4520045"/>
              <a:gd name="connsiteX0" fmla="*/ 0 w 3689695"/>
              <a:gd name="connsiteY0" fmla="*/ 0 h 4520045"/>
              <a:gd name="connsiteX1" fmla="*/ 31173 w 3689695"/>
              <a:gd name="connsiteY1" fmla="*/ 540327 h 4520045"/>
              <a:gd name="connsiteX2" fmla="*/ 3041623 w 3689695"/>
              <a:gd name="connsiteY2" fmla="*/ 484343 h 4520045"/>
              <a:gd name="connsiteX3" fmla="*/ 3689695 w 3689695"/>
              <a:gd name="connsiteY3" fmla="*/ 2356551 h 4520045"/>
              <a:gd name="connsiteX4" fmla="*/ 2763982 w 3689695"/>
              <a:gd name="connsiteY4" fmla="*/ 4083627 h 4520045"/>
              <a:gd name="connsiteX5" fmla="*/ 41564 w 3689695"/>
              <a:gd name="connsiteY5" fmla="*/ 4042063 h 4520045"/>
              <a:gd name="connsiteX6" fmla="*/ 31173 w 3689695"/>
              <a:gd name="connsiteY6" fmla="*/ 4520045 h 4520045"/>
              <a:gd name="connsiteX0" fmla="*/ 0 w 4481783"/>
              <a:gd name="connsiteY0" fmla="*/ 0 h 4520045"/>
              <a:gd name="connsiteX1" fmla="*/ 31173 w 4481783"/>
              <a:gd name="connsiteY1" fmla="*/ 540327 h 4520045"/>
              <a:gd name="connsiteX2" fmla="*/ 3041623 w 4481783"/>
              <a:gd name="connsiteY2" fmla="*/ 484343 h 4520045"/>
              <a:gd name="connsiteX3" fmla="*/ 4481783 w 4481783"/>
              <a:gd name="connsiteY3" fmla="*/ 2212535 h 4520045"/>
              <a:gd name="connsiteX4" fmla="*/ 2763982 w 4481783"/>
              <a:gd name="connsiteY4" fmla="*/ 4083627 h 4520045"/>
              <a:gd name="connsiteX5" fmla="*/ 41564 w 4481783"/>
              <a:gd name="connsiteY5" fmla="*/ 4042063 h 4520045"/>
              <a:gd name="connsiteX6" fmla="*/ 31173 w 4481783"/>
              <a:gd name="connsiteY6" fmla="*/ 4520045 h 452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1783" h="4520045">
                <a:moveTo>
                  <a:pt x="0" y="0"/>
                </a:moveTo>
                <a:lnTo>
                  <a:pt x="31173" y="540327"/>
                </a:lnTo>
                <a:lnTo>
                  <a:pt x="3041623" y="484343"/>
                </a:lnTo>
                <a:lnTo>
                  <a:pt x="4481783" y="2212535"/>
                </a:lnTo>
                <a:lnTo>
                  <a:pt x="2763982" y="4083627"/>
                </a:lnTo>
                <a:lnTo>
                  <a:pt x="41564" y="4042063"/>
                </a:lnTo>
                <a:lnTo>
                  <a:pt x="31173" y="4520045"/>
                </a:lnTo>
              </a:path>
            </a:pathLst>
          </a:custGeom>
          <a:ln w="5715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0260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3680" cy="700722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 smtClean="0">
                <a:latin typeface="Calibri"/>
              </a:rPr>
              <a:t> Le brokering </a:t>
            </a:r>
            <a:r>
              <a:rPr lang="en-US" sz="2600" b="1" dirty="0" err="1" smtClean="0">
                <a:latin typeface="Calibri"/>
              </a:rPr>
              <a:t>convient</a:t>
            </a:r>
            <a:r>
              <a:rPr lang="en-US" sz="2600" b="1" dirty="0" smtClean="0">
                <a:latin typeface="Calibri"/>
              </a:rPr>
              <a:t> </a:t>
            </a:r>
            <a:r>
              <a:rPr lang="en-US" sz="2600" b="1" dirty="0" err="1" smtClean="0">
                <a:latin typeface="Calibri"/>
              </a:rPr>
              <a:t>à</a:t>
            </a:r>
            <a:r>
              <a:rPr lang="en-US" sz="2600" b="1" dirty="0" smtClean="0">
                <a:latin typeface="Calibri"/>
              </a:rPr>
              <a:t> GEOSS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155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Gill Sans"/>
              </a:rPr>
              <a:t>GEOSS </a:t>
            </a:r>
            <a:r>
              <a:rPr lang="en-US" sz="3200" dirty="0" err="1" smtClean="0">
                <a:latin typeface="Gill Sans"/>
              </a:rPr>
              <a:t>n’est</a:t>
            </a:r>
            <a:r>
              <a:rPr lang="en-US" sz="3200" dirty="0" smtClean="0">
                <a:latin typeface="Gill Sans"/>
              </a:rPr>
              <a:t> pas un </a:t>
            </a:r>
            <a:r>
              <a:rPr lang="en-US" sz="3200" dirty="0" err="1" smtClean="0">
                <a:latin typeface="Gill Sans"/>
              </a:rPr>
              <a:t>dépôt</a:t>
            </a:r>
            <a:r>
              <a:rPr lang="en-US" sz="3200" dirty="0" smtClean="0">
                <a:latin typeface="Gill Sans"/>
              </a:rPr>
              <a:t> </a:t>
            </a:r>
            <a:r>
              <a:rPr lang="en-US" sz="3200" dirty="0" err="1" smtClean="0">
                <a:latin typeface="Gill Sans"/>
              </a:rPr>
              <a:t>centralisé</a:t>
            </a:r>
            <a:r>
              <a:rPr lang="en-US" sz="3200" dirty="0" smtClean="0">
                <a:latin typeface="Gill Sans"/>
              </a:rPr>
              <a:t> de </a:t>
            </a:r>
            <a:r>
              <a:rPr lang="en-US" sz="3200" dirty="0" err="1" smtClean="0">
                <a:latin typeface="Gill Sans"/>
              </a:rPr>
              <a:t>stockage</a:t>
            </a:r>
            <a:r>
              <a:rPr lang="en-US" sz="3200" dirty="0" smtClean="0">
                <a:latin typeface="Gill Sans"/>
              </a:rPr>
              <a:t> de </a:t>
            </a:r>
            <a:r>
              <a:rPr lang="en-US" sz="3200" dirty="0" err="1" smtClean="0">
                <a:latin typeface="Gill Sans"/>
              </a:rPr>
              <a:t>données</a:t>
            </a:r>
            <a:r>
              <a:rPr lang="en-US" sz="3200" dirty="0" smtClean="0">
                <a:latin typeface="Gill Sans"/>
              </a:rPr>
              <a:t>, </a:t>
            </a:r>
            <a:r>
              <a:rPr lang="en-US" sz="3200" dirty="0" err="1" smtClean="0">
                <a:latin typeface="Gill Sans"/>
              </a:rPr>
              <a:t>mais</a:t>
            </a:r>
            <a:r>
              <a:rPr lang="en-US" sz="3200" dirty="0" smtClean="0">
                <a:latin typeface="Gill Sans"/>
              </a:rPr>
              <a:t> </a:t>
            </a:r>
            <a:r>
              <a:rPr lang="en-US" sz="3200" dirty="0" err="1" smtClean="0">
                <a:latin typeface="Gill Sans"/>
              </a:rPr>
              <a:t>construit</a:t>
            </a:r>
            <a:r>
              <a:rPr lang="en-US" sz="3200" dirty="0" smtClean="0">
                <a:latin typeface="Gill Sans"/>
              </a:rPr>
              <a:t> </a:t>
            </a:r>
            <a:r>
              <a:rPr lang="en-US" sz="3200" dirty="0" err="1" smtClean="0">
                <a:latin typeface="Gill Sans"/>
              </a:rPr>
              <a:t>sur</a:t>
            </a:r>
            <a:r>
              <a:rPr lang="en-US" sz="3200" dirty="0" smtClean="0">
                <a:latin typeface="Gill Sans"/>
              </a:rPr>
              <a:t> des </a:t>
            </a:r>
            <a:r>
              <a:rPr lang="en-US" sz="3200" dirty="0" err="1" smtClean="0">
                <a:latin typeface="Gill Sans"/>
              </a:rPr>
              <a:t>systèmes</a:t>
            </a:r>
            <a:r>
              <a:rPr lang="en-US" sz="3200" dirty="0" smtClean="0">
                <a:latin typeface="Gill Sans"/>
              </a:rPr>
              <a:t> </a:t>
            </a:r>
            <a:r>
              <a:rPr lang="en-US" sz="3200" dirty="0" err="1" smtClean="0">
                <a:latin typeface="Gill Sans"/>
              </a:rPr>
              <a:t>existants</a:t>
            </a:r>
            <a:r>
              <a:rPr lang="en-US" sz="3200" dirty="0" smtClean="0">
                <a:latin typeface="Gill Sans"/>
              </a:rPr>
              <a:t>, au </a:t>
            </a:r>
            <a:r>
              <a:rPr lang="en-US" sz="3200" dirty="0" err="1" smtClean="0">
                <a:latin typeface="Gill Sans"/>
              </a:rPr>
              <a:t>bénéfice</a:t>
            </a:r>
            <a:r>
              <a:rPr lang="en-US" sz="3200" dirty="0" smtClean="0">
                <a:latin typeface="Gill Sans"/>
              </a:rPr>
              <a:t> des </a:t>
            </a:r>
            <a:r>
              <a:rPr lang="en-US" sz="3200" dirty="0" err="1" smtClean="0">
                <a:latin typeface="Gill Sans"/>
              </a:rPr>
              <a:t>SDIs</a:t>
            </a:r>
            <a:r>
              <a:rPr lang="en-US" sz="3200" dirty="0" smtClean="0">
                <a:latin typeface="Gill Sans"/>
              </a:rPr>
              <a:t> et de </a:t>
            </a:r>
            <a:r>
              <a:rPr lang="en-US" sz="3200" dirty="0" err="1" smtClean="0">
                <a:latin typeface="Gill Sans"/>
              </a:rPr>
              <a:t>l’Observation</a:t>
            </a:r>
            <a:r>
              <a:rPr lang="en-US" sz="3200" dirty="0" smtClean="0">
                <a:latin typeface="Gill Sans"/>
              </a:rPr>
              <a:t> de la Terre</a:t>
            </a:r>
          </a:p>
          <a:p>
            <a:pPr lvl="1"/>
            <a:r>
              <a:rPr lang="en-US" sz="2800" dirty="0" err="1" smtClean="0">
                <a:latin typeface="Gill Sans"/>
              </a:rPr>
              <a:t>Interopérabilité</a:t>
            </a:r>
            <a:r>
              <a:rPr lang="en-US" sz="2800" dirty="0" smtClean="0">
                <a:latin typeface="Gill Sans"/>
              </a:rPr>
              <a:t> et </a:t>
            </a:r>
            <a:r>
              <a:rPr lang="en-US" sz="2800" dirty="0" err="1" smtClean="0">
                <a:latin typeface="Gill Sans"/>
              </a:rPr>
              <a:t>accès</a:t>
            </a:r>
            <a:r>
              <a:rPr lang="en-US" sz="2800" dirty="0" smtClean="0">
                <a:latin typeface="Gill Sans"/>
              </a:rPr>
              <a:t> </a:t>
            </a:r>
            <a:r>
              <a:rPr lang="en-US" sz="2800" dirty="0" err="1" smtClean="0">
                <a:latin typeface="Gill Sans"/>
              </a:rPr>
              <a:t>ouvert</a:t>
            </a:r>
            <a:r>
              <a:rPr lang="en-US" sz="2800" dirty="0" smtClean="0">
                <a:latin typeface="Gill Sans"/>
              </a:rPr>
              <a:t> </a:t>
            </a:r>
            <a:r>
              <a:rPr lang="en-US" sz="2800" dirty="0" err="1" smtClean="0">
                <a:latin typeface="Gill Sans"/>
              </a:rPr>
              <a:t>sont</a:t>
            </a:r>
            <a:r>
              <a:rPr lang="en-US" sz="2800" dirty="0" smtClean="0">
                <a:latin typeface="Gill Sans"/>
              </a:rPr>
              <a:t> </a:t>
            </a:r>
            <a:r>
              <a:rPr lang="en-US" sz="2800" dirty="0" err="1" smtClean="0">
                <a:latin typeface="Gill Sans"/>
              </a:rPr>
              <a:t>encouragés</a:t>
            </a:r>
            <a:endParaRPr lang="en-US" sz="2800" dirty="0" smtClean="0">
              <a:latin typeface="Gill Sans"/>
            </a:endParaRPr>
          </a:p>
          <a:p>
            <a:pPr lvl="1"/>
            <a:r>
              <a:rPr lang="en-US" sz="2800" dirty="0" smtClean="0">
                <a:latin typeface="Gill Sans"/>
              </a:rPr>
              <a:t>On ne </a:t>
            </a:r>
            <a:r>
              <a:rPr lang="en-US" sz="2800" dirty="0" err="1" smtClean="0">
                <a:latin typeface="Gill Sans"/>
              </a:rPr>
              <a:t>demande</a:t>
            </a:r>
            <a:r>
              <a:rPr lang="en-US" sz="2800" dirty="0" smtClean="0">
                <a:latin typeface="Gill Sans"/>
              </a:rPr>
              <a:t> </a:t>
            </a:r>
            <a:r>
              <a:rPr lang="en-US" sz="2800" dirty="0" err="1" smtClean="0">
                <a:latin typeface="Gill Sans"/>
              </a:rPr>
              <a:t>ni</a:t>
            </a:r>
            <a:r>
              <a:rPr lang="en-US" sz="2800" dirty="0" smtClean="0">
                <a:latin typeface="Gill Sans"/>
              </a:rPr>
              <a:t> aux </a:t>
            </a:r>
            <a:r>
              <a:rPr lang="en-US" sz="2800" dirty="0" err="1" smtClean="0">
                <a:latin typeface="Gill Sans"/>
              </a:rPr>
              <a:t>fournisseurs</a:t>
            </a:r>
            <a:r>
              <a:rPr lang="en-US" sz="2800" dirty="0" smtClean="0">
                <a:latin typeface="Gill Sans"/>
              </a:rPr>
              <a:t> </a:t>
            </a:r>
            <a:r>
              <a:rPr lang="en-US" sz="2800" dirty="0" err="1" smtClean="0">
                <a:latin typeface="Gill Sans"/>
              </a:rPr>
              <a:t>ni</a:t>
            </a:r>
            <a:r>
              <a:rPr lang="en-US" sz="2800" dirty="0" smtClean="0">
                <a:latin typeface="Gill Sans"/>
              </a:rPr>
              <a:t> aux </a:t>
            </a:r>
            <a:r>
              <a:rPr lang="en-US" sz="2800" dirty="0" err="1" smtClean="0">
                <a:latin typeface="Gill Sans"/>
              </a:rPr>
              <a:t>utilisateurs</a:t>
            </a:r>
            <a:r>
              <a:rPr lang="en-US" sz="2800" dirty="0" smtClean="0">
                <a:latin typeface="Gill Sans"/>
              </a:rPr>
              <a:t> de </a:t>
            </a:r>
            <a:r>
              <a:rPr lang="en-US" sz="2800" dirty="0" err="1" smtClean="0">
                <a:latin typeface="Gill Sans"/>
              </a:rPr>
              <a:t>données</a:t>
            </a:r>
            <a:r>
              <a:rPr lang="en-US" sz="2800" dirty="0" smtClean="0">
                <a:latin typeface="Gill Sans"/>
              </a:rPr>
              <a:t> de changer </a:t>
            </a:r>
            <a:r>
              <a:rPr lang="en-US" sz="2800" dirty="0" err="1" smtClean="0">
                <a:latin typeface="Gill Sans"/>
              </a:rPr>
              <a:t>leurs</a:t>
            </a:r>
            <a:r>
              <a:rPr lang="en-US" sz="2800" dirty="0" smtClean="0">
                <a:latin typeface="Gill Sans"/>
              </a:rPr>
              <a:t> technologies et standards</a:t>
            </a:r>
          </a:p>
        </p:txBody>
      </p:sp>
    </p:spTree>
    <p:extLst>
      <p:ext uri="{BB962C8B-B14F-4D97-AF65-F5344CB8AC3E}">
        <p14:creationId xmlns:p14="http://schemas.microsoft.com/office/powerpoint/2010/main" val="85639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720"/>
            <a:ext cx="5313680" cy="609600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latin typeface="Calibri"/>
              </a:rPr>
              <a:t>GEOSS Common Infrastructure (GCI)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156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163320"/>
            <a:ext cx="8229600" cy="4525963"/>
          </a:xfrm>
        </p:spPr>
        <p:txBody>
          <a:bodyPr>
            <a:noAutofit/>
          </a:bodyPr>
          <a:lstStyle/>
          <a:p>
            <a:pPr marL="320040" lvl="1" indent="-320040">
              <a:spcBef>
                <a:spcPts val="7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3200" dirty="0" smtClean="0">
                <a:latin typeface="Gill Sans"/>
              </a:rPr>
              <a:t>Structure de services </a:t>
            </a:r>
            <a:r>
              <a:rPr lang="en-US" sz="3200" dirty="0" err="1" smtClean="0">
                <a:latin typeface="Gill Sans"/>
              </a:rPr>
              <a:t>à</a:t>
            </a:r>
            <a:r>
              <a:rPr lang="en-US" sz="3200" dirty="0" smtClean="0">
                <a:latin typeface="Gill Sans"/>
              </a:rPr>
              <a:t> </a:t>
            </a:r>
            <a:r>
              <a:rPr lang="en-US" sz="3200" dirty="0" err="1" smtClean="0">
                <a:latin typeface="Gill Sans"/>
              </a:rPr>
              <a:t>valeur</a:t>
            </a:r>
            <a:r>
              <a:rPr lang="en-US" sz="3200" dirty="0" smtClean="0">
                <a:latin typeface="Gill Sans"/>
              </a:rPr>
              <a:t> </a:t>
            </a:r>
            <a:r>
              <a:rPr lang="en-US" sz="3200" dirty="0" err="1" smtClean="0">
                <a:latin typeface="Gill Sans"/>
              </a:rPr>
              <a:t>ajoutée</a:t>
            </a:r>
            <a:r>
              <a:rPr lang="en-US" sz="3200" dirty="0" smtClean="0">
                <a:latin typeface="Gill Sans"/>
              </a:rPr>
              <a:t> qui </a:t>
            </a:r>
            <a:r>
              <a:rPr lang="en-US" sz="3200" dirty="0" err="1" smtClean="0">
                <a:latin typeface="Gill Sans"/>
              </a:rPr>
              <a:t>améliorent</a:t>
            </a:r>
            <a:r>
              <a:rPr lang="en-US" sz="3200" dirty="0" smtClean="0">
                <a:latin typeface="Gill Sans"/>
              </a:rPr>
              <a:t> </a:t>
            </a:r>
            <a:r>
              <a:rPr lang="en-US" sz="3200" dirty="0" err="1" smtClean="0">
                <a:latin typeface="Gill Sans"/>
              </a:rPr>
              <a:t>l’interopérabilité</a:t>
            </a:r>
            <a:r>
              <a:rPr lang="en-US" sz="3200" dirty="0" smtClean="0">
                <a:latin typeface="Gill Sans"/>
              </a:rPr>
              <a:t> entre le </a:t>
            </a:r>
            <a:r>
              <a:rPr lang="en-US" sz="3200" dirty="0" err="1" smtClean="0">
                <a:latin typeface="Gill Sans"/>
              </a:rPr>
              <a:t>nombre</a:t>
            </a:r>
            <a:r>
              <a:rPr lang="en-US" sz="3200" dirty="0" smtClean="0">
                <a:latin typeface="Gill Sans"/>
              </a:rPr>
              <a:t> croissant de </a:t>
            </a:r>
            <a:r>
              <a:rPr lang="en-US" sz="3200" dirty="0" err="1" smtClean="0">
                <a:latin typeface="Gill Sans"/>
              </a:rPr>
              <a:t>systèmes</a:t>
            </a:r>
            <a:r>
              <a:rPr lang="en-US" sz="3200" dirty="0" smtClean="0">
                <a:latin typeface="Gill Sans"/>
              </a:rPr>
              <a:t> </a:t>
            </a:r>
            <a:r>
              <a:rPr lang="en-US" sz="3200" dirty="0" err="1" smtClean="0">
                <a:latin typeface="Gill Sans"/>
              </a:rPr>
              <a:t>d’observation</a:t>
            </a:r>
            <a:r>
              <a:rPr lang="en-US" sz="3200" dirty="0" smtClean="0">
                <a:latin typeface="Gill Sans"/>
              </a:rPr>
              <a:t> de la </a:t>
            </a:r>
            <a:r>
              <a:rPr lang="en-US" sz="3200" dirty="0" err="1" smtClean="0">
                <a:latin typeface="Gill Sans"/>
              </a:rPr>
              <a:t>terre</a:t>
            </a:r>
            <a:r>
              <a:rPr lang="en-US" sz="3200" dirty="0" smtClean="0">
                <a:latin typeface="Gill Sans"/>
              </a:rPr>
              <a:t> </a:t>
            </a:r>
            <a:r>
              <a:rPr lang="en-US" sz="3200" dirty="0" err="1" smtClean="0">
                <a:latin typeface="Gill Sans"/>
              </a:rPr>
              <a:t>hétérogènes</a:t>
            </a:r>
            <a:r>
              <a:rPr lang="en-US" sz="3200" dirty="0" smtClean="0">
                <a:latin typeface="Gill Sans"/>
              </a:rPr>
              <a:t>, de disciplines et </a:t>
            </a:r>
            <a:r>
              <a:rPr lang="en-US" sz="3200" dirty="0" err="1" smtClean="0">
                <a:latin typeface="Gill Sans"/>
              </a:rPr>
              <a:t>d’applications</a:t>
            </a:r>
            <a:r>
              <a:rPr lang="en-US" sz="3200" dirty="0">
                <a:latin typeface="Gill Sans"/>
              </a:rPr>
              <a:t>,</a:t>
            </a:r>
            <a:r>
              <a:rPr lang="en-US" sz="3200" dirty="0" smtClean="0">
                <a:latin typeface="Gill Sans"/>
              </a:rPr>
              <a:t> aux </a:t>
            </a:r>
            <a:r>
              <a:rPr lang="en-US" sz="3200" dirty="0" err="1" smtClean="0">
                <a:latin typeface="Gill Sans"/>
              </a:rPr>
              <a:t>niveaux</a:t>
            </a:r>
            <a:r>
              <a:rPr lang="en-US" sz="3200" dirty="0" smtClean="0">
                <a:latin typeface="Gill Sans"/>
              </a:rPr>
              <a:t> </a:t>
            </a:r>
            <a:r>
              <a:rPr lang="en-US" sz="3200" dirty="0" err="1" smtClean="0">
                <a:latin typeface="Gill Sans"/>
              </a:rPr>
              <a:t>régionaux</a:t>
            </a:r>
            <a:r>
              <a:rPr lang="en-US" sz="3200" dirty="0" smtClean="0">
                <a:latin typeface="Gill Sans"/>
              </a:rPr>
              <a:t> et </a:t>
            </a:r>
            <a:r>
              <a:rPr lang="en-US" sz="3200" dirty="0" err="1" smtClean="0">
                <a:latin typeface="Gill Sans"/>
              </a:rPr>
              <a:t>globaux</a:t>
            </a:r>
            <a:endParaRPr lang="en-US" sz="3200" dirty="0" smtClean="0">
              <a:latin typeface="Gill Sans"/>
            </a:endParaRPr>
          </a:p>
          <a:p>
            <a:pPr marL="320040" lvl="1" indent="-320040">
              <a:spcBef>
                <a:spcPts val="7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3200" dirty="0" err="1" smtClean="0">
                <a:latin typeface="Gill Sans"/>
              </a:rPr>
              <a:t>Permet</a:t>
            </a:r>
            <a:r>
              <a:rPr lang="en-US" sz="3200" dirty="0" smtClean="0">
                <a:latin typeface="Gill Sans"/>
              </a:rPr>
              <a:t> aux </a:t>
            </a:r>
            <a:r>
              <a:rPr lang="en-US" sz="3200" dirty="0" err="1" smtClean="0">
                <a:latin typeface="Gill Sans"/>
              </a:rPr>
              <a:t>membres</a:t>
            </a:r>
            <a:r>
              <a:rPr lang="en-US" sz="3200" dirty="0" smtClean="0">
                <a:latin typeface="Gill Sans"/>
              </a:rPr>
              <a:t> de </a:t>
            </a:r>
            <a:r>
              <a:rPr lang="en-US" sz="3200" dirty="0" err="1" smtClean="0">
                <a:latin typeface="Gill Sans"/>
              </a:rPr>
              <a:t>publier</a:t>
            </a:r>
            <a:r>
              <a:rPr lang="en-US" sz="3200" dirty="0" smtClean="0">
                <a:latin typeface="Gill Sans"/>
              </a:rPr>
              <a:t>, </a:t>
            </a:r>
            <a:r>
              <a:rPr lang="en-US" sz="3200" dirty="0" err="1" smtClean="0">
                <a:latin typeface="Gill Sans"/>
              </a:rPr>
              <a:t>découvrir</a:t>
            </a:r>
            <a:r>
              <a:rPr lang="en-US" sz="3200" dirty="0" smtClean="0">
                <a:latin typeface="Gill Sans"/>
              </a:rPr>
              <a:t>, </a:t>
            </a:r>
            <a:r>
              <a:rPr lang="en-US" sz="3200" dirty="0" err="1" smtClean="0">
                <a:latin typeface="Gill Sans"/>
              </a:rPr>
              <a:t>évaluer</a:t>
            </a:r>
            <a:r>
              <a:rPr lang="en-US" sz="3200" dirty="0" smtClean="0">
                <a:latin typeface="Gill Sans"/>
              </a:rPr>
              <a:t>, </a:t>
            </a:r>
            <a:r>
              <a:rPr lang="en-US" sz="3200" dirty="0" err="1" smtClean="0">
                <a:latin typeface="Gill Sans"/>
              </a:rPr>
              <a:t>accéder</a:t>
            </a:r>
            <a:r>
              <a:rPr lang="en-US" sz="3200" dirty="0" smtClean="0">
                <a:latin typeface="Gill Sans"/>
              </a:rPr>
              <a:t> et </a:t>
            </a:r>
            <a:r>
              <a:rPr lang="en-US" sz="3200" dirty="0" err="1" smtClean="0">
                <a:latin typeface="Gill Sans"/>
              </a:rPr>
              <a:t>utiliser</a:t>
            </a:r>
            <a:r>
              <a:rPr lang="en-US" sz="3200" dirty="0" smtClean="0">
                <a:latin typeface="Gill Sans"/>
              </a:rPr>
              <a:t> les </a:t>
            </a:r>
            <a:r>
              <a:rPr lang="en-US" sz="3200" dirty="0" err="1" smtClean="0">
                <a:latin typeface="Gill Sans"/>
              </a:rPr>
              <a:t>données</a:t>
            </a:r>
            <a:r>
              <a:rPr lang="en-US" sz="3200" dirty="0" smtClean="0">
                <a:latin typeface="Gill Sans"/>
              </a:rPr>
              <a:t>, </a:t>
            </a:r>
            <a:r>
              <a:rPr lang="en-US" sz="3200" dirty="0" err="1" smtClean="0">
                <a:latin typeface="Gill Sans"/>
              </a:rPr>
              <a:t>l’information</a:t>
            </a:r>
            <a:r>
              <a:rPr lang="en-US" sz="3200" dirty="0" smtClean="0">
                <a:latin typeface="Gill Sans"/>
              </a:rPr>
              <a:t>, les </a:t>
            </a:r>
            <a:r>
              <a:rPr lang="en-US" sz="3200" dirty="0" err="1" smtClean="0">
                <a:latin typeface="Gill Sans"/>
              </a:rPr>
              <a:t>outils</a:t>
            </a:r>
            <a:r>
              <a:rPr lang="en-US" sz="3200" dirty="0" smtClean="0">
                <a:latin typeface="Gill Sans"/>
              </a:rPr>
              <a:t> et les services </a:t>
            </a:r>
            <a:r>
              <a:rPr lang="en-US" sz="3200" dirty="0" err="1" smtClean="0">
                <a:latin typeface="Gill Sans"/>
              </a:rPr>
              <a:t>disponibles</a:t>
            </a:r>
            <a:r>
              <a:rPr lang="en-US" sz="3200" dirty="0" smtClean="0">
                <a:latin typeface="Gill Sans"/>
              </a:rPr>
              <a:t> </a:t>
            </a:r>
            <a:r>
              <a:rPr lang="en-US" sz="3200" dirty="0" err="1" smtClean="0">
                <a:latin typeface="Gill Sans"/>
              </a:rPr>
              <a:t>à</a:t>
            </a:r>
            <a:r>
              <a:rPr lang="en-US" sz="3200" dirty="0" smtClean="0">
                <a:latin typeface="Gill Sans"/>
              </a:rPr>
              <a:t> </a:t>
            </a:r>
            <a:r>
              <a:rPr lang="en-US" sz="3200" dirty="0" err="1" smtClean="0">
                <a:latin typeface="Gill Sans"/>
              </a:rPr>
              <a:t>travers</a:t>
            </a:r>
            <a:r>
              <a:rPr lang="en-US" sz="3200" dirty="0" smtClean="0">
                <a:latin typeface="Gill Sans"/>
              </a:rPr>
              <a:t> GEOSS</a:t>
            </a:r>
            <a:endParaRPr lang="en-US" sz="3200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6901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1118"/>
            <a:ext cx="4387507" cy="85312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/>
              <a:t>Architecture </a:t>
            </a:r>
            <a:r>
              <a:rPr lang="en-US" sz="2600" b="1" dirty="0" err="1" smtClean="0"/>
              <a:t>générale</a:t>
            </a:r>
            <a:r>
              <a:rPr lang="en-US" sz="2600" b="1" dirty="0" smtClean="0"/>
              <a:t> du GCI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157</a:t>
            </a:fld>
            <a:endParaRPr lang="it-IT">
              <a:latin typeface="Gill San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147" r="-18147"/>
          <a:stretch>
            <a:fillRect/>
          </a:stretch>
        </p:blipFill>
        <p:spPr>
          <a:xfrm>
            <a:off x="0" y="1244167"/>
            <a:ext cx="9068981" cy="5000653"/>
          </a:xfrm>
        </p:spPr>
      </p:pic>
    </p:spTree>
    <p:extLst>
      <p:ext uri="{BB962C8B-B14F-4D97-AF65-F5344CB8AC3E}">
        <p14:creationId xmlns:p14="http://schemas.microsoft.com/office/powerpoint/2010/main" val="126413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518"/>
            <a:ext cx="3576320" cy="69056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latin typeface="Calibri"/>
              </a:rPr>
              <a:t>Services de </a:t>
            </a:r>
            <a:r>
              <a:rPr lang="en-US" sz="2600" b="1" dirty="0" err="1" smtClean="0">
                <a:latin typeface="Calibri"/>
              </a:rPr>
              <a:t>découverte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158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016000"/>
            <a:ext cx="8153400" cy="44958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>
                <a:latin typeface="Gill Sans"/>
              </a:rPr>
              <a:t>Permettent</a:t>
            </a:r>
            <a:r>
              <a:rPr lang="en-US" dirty="0" smtClean="0">
                <a:latin typeface="Gill Sans"/>
              </a:rPr>
              <a:t> de </a:t>
            </a:r>
            <a:r>
              <a:rPr lang="en-US" dirty="0" err="1" smtClean="0">
                <a:latin typeface="Gill Sans"/>
              </a:rPr>
              <a:t>trouver</a:t>
            </a:r>
            <a:r>
              <a:rPr lang="en-US" dirty="0" smtClean="0">
                <a:latin typeface="Gill Sans"/>
              </a:rPr>
              <a:t> des </a:t>
            </a:r>
            <a:r>
              <a:rPr lang="en-US" dirty="0" err="1" smtClean="0">
                <a:latin typeface="Gill Sans"/>
              </a:rPr>
              <a:t>ressources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pertinentes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dans</a:t>
            </a:r>
            <a:r>
              <a:rPr lang="en-US" dirty="0" smtClean="0">
                <a:latin typeface="Gill Sans"/>
              </a:rPr>
              <a:t> un certain </a:t>
            </a:r>
            <a:r>
              <a:rPr lang="en-US" dirty="0" err="1" smtClean="0">
                <a:latin typeface="Gill Sans"/>
              </a:rPr>
              <a:t>contexte</a:t>
            </a:r>
            <a:r>
              <a:rPr lang="en-US" dirty="0" smtClean="0">
                <a:latin typeface="Gill Sans"/>
              </a:rPr>
              <a:t>, </a:t>
            </a:r>
            <a:r>
              <a:rPr lang="en-US" dirty="0" err="1" smtClean="0">
                <a:latin typeface="Gill Sans"/>
              </a:rPr>
              <a:t>spécifié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normalement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dans</a:t>
            </a:r>
            <a:r>
              <a:rPr lang="en-US" dirty="0" smtClean="0">
                <a:latin typeface="Gill Sans"/>
              </a:rPr>
              <a:t> les </a:t>
            </a:r>
            <a:r>
              <a:rPr lang="en-US" dirty="0" err="1" smtClean="0">
                <a:latin typeface="Gill Sans"/>
              </a:rPr>
              <a:t>contraintes</a:t>
            </a:r>
            <a:r>
              <a:rPr lang="en-US" dirty="0" smtClean="0">
                <a:latin typeface="Gill Sans"/>
              </a:rPr>
              <a:t> de </a:t>
            </a:r>
            <a:r>
              <a:rPr lang="en-US" dirty="0" err="1" smtClean="0">
                <a:latin typeface="Gill Sans"/>
              </a:rPr>
              <a:t>recherche</a:t>
            </a:r>
            <a:endParaRPr lang="en-US" dirty="0" smtClean="0">
              <a:latin typeface="Gill Sans"/>
            </a:endParaRPr>
          </a:p>
          <a:p>
            <a:pPr>
              <a:buNone/>
            </a:pPr>
            <a:endParaRPr lang="en-US" dirty="0" smtClean="0">
              <a:latin typeface="Gill Sans"/>
            </a:endParaRPr>
          </a:p>
          <a:p>
            <a:r>
              <a:rPr lang="en-US" dirty="0" err="1" smtClean="0">
                <a:latin typeface="Gill Sans"/>
              </a:rPr>
              <a:t>Rendu</a:t>
            </a:r>
            <a:r>
              <a:rPr lang="en-US" dirty="0" smtClean="0">
                <a:latin typeface="Gill Sans"/>
              </a:rPr>
              <a:t> possible par des services </a:t>
            </a:r>
            <a:r>
              <a:rPr lang="en-US" dirty="0" err="1" smtClean="0">
                <a:latin typeface="Gill Sans"/>
              </a:rPr>
              <a:t>spécifiques</a:t>
            </a:r>
            <a:r>
              <a:rPr lang="en-US" dirty="0" smtClean="0">
                <a:latin typeface="Gill Sans"/>
              </a:rPr>
              <a:t> (par ex.  </a:t>
            </a:r>
            <a:r>
              <a:rPr lang="en-US" dirty="0" err="1" smtClean="0">
                <a:latin typeface="Gill Sans"/>
              </a:rPr>
              <a:t>moteurs</a:t>
            </a:r>
            <a:r>
              <a:rPr lang="en-US" dirty="0" smtClean="0">
                <a:latin typeface="Gill Sans"/>
              </a:rPr>
              <a:t> de </a:t>
            </a:r>
            <a:r>
              <a:rPr lang="en-US" dirty="0" err="1" smtClean="0">
                <a:latin typeface="Gill Sans"/>
              </a:rPr>
              <a:t>recherche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sur</a:t>
            </a:r>
            <a:r>
              <a:rPr lang="en-US" dirty="0" smtClean="0">
                <a:latin typeface="Gill Sans"/>
              </a:rPr>
              <a:t> le www) et par de </a:t>
            </a:r>
            <a:r>
              <a:rPr lang="en-US" dirty="0" err="1" smtClean="0">
                <a:latin typeface="Gill Sans"/>
              </a:rPr>
              <a:t>l’information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auxiliaire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appropriée</a:t>
            </a:r>
            <a:r>
              <a:rPr lang="en-US" dirty="0" smtClean="0">
                <a:latin typeface="Gill Sans"/>
              </a:rPr>
              <a:t> (</a:t>
            </a:r>
            <a:r>
              <a:rPr lang="en-US" dirty="0">
                <a:latin typeface="Gill Sans"/>
              </a:rPr>
              <a:t>i.e. </a:t>
            </a:r>
            <a:r>
              <a:rPr lang="en-US" dirty="0" err="1" smtClean="0">
                <a:latin typeface="Gill Sans"/>
              </a:rPr>
              <a:t>métadonnées</a:t>
            </a:r>
            <a:r>
              <a:rPr lang="en-US" dirty="0" smtClean="0">
                <a:latin typeface="Gill Sans"/>
              </a:rPr>
              <a:t>) </a:t>
            </a:r>
            <a:r>
              <a:rPr lang="en-US" dirty="0" err="1" smtClean="0">
                <a:latin typeface="Gill Sans"/>
              </a:rPr>
              <a:t>associée</a:t>
            </a:r>
            <a:r>
              <a:rPr lang="en-US" dirty="0" smtClean="0">
                <a:latin typeface="Gill Sans"/>
              </a:rPr>
              <a:t> aux </a:t>
            </a:r>
            <a:r>
              <a:rPr lang="en-US" dirty="0" err="1" smtClean="0">
                <a:latin typeface="Gill Sans"/>
              </a:rPr>
              <a:t>ressources</a:t>
            </a:r>
            <a:r>
              <a:rPr lang="en-US" dirty="0" smtClean="0">
                <a:latin typeface="Gill Sans"/>
              </a:rPr>
              <a:t>, </a:t>
            </a:r>
            <a:r>
              <a:rPr lang="en-US" dirty="0" err="1" smtClean="0">
                <a:latin typeface="Gill Sans"/>
              </a:rPr>
              <a:t>indépendamment</a:t>
            </a:r>
            <a:r>
              <a:rPr lang="en-US" dirty="0" smtClean="0">
                <a:latin typeface="Gill Sans"/>
              </a:rPr>
              <a:t> de </a:t>
            </a:r>
            <a:r>
              <a:rPr lang="en-US" dirty="0" err="1" smtClean="0">
                <a:latin typeface="Gill Sans"/>
              </a:rPr>
              <a:t>leur</a:t>
            </a:r>
            <a:r>
              <a:rPr lang="en-US" dirty="0" smtClean="0">
                <a:latin typeface="Gill Sans"/>
              </a:rPr>
              <a:t> structure</a:t>
            </a:r>
          </a:p>
          <a:p>
            <a:pPr>
              <a:buNone/>
            </a:pPr>
            <a:endParaRPr lang="en-US" dirty="0" smtClean="0">
              <a:latin typeface="Gill Sans"/>
            </a:endParaRPr>
          </a:p>
          <a:p>
            <a:r>
              <a:rPr lang="en-US" dirty="0" err="1" smtClean="0">
                <a:latin typeface="Gill Sans"/>
              </a:rPr>
              <a:t>Exemples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dans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l’OGC</a:t>
            </a:r>
            <a:endParaRPr lang="en-US" dirty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Catalogue Service</a:t>
            </a:r>
            <a:endParaRPr lang="en-US" dirty="0">
              <a:latin typeface="Gill Sans"/>
            </a:endParaRPr>
          </a:p>
          <a:p>
            <a:endParaRPr lang="en-US" dirty="0" smtClean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9060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92400" cy="77184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latin typeface="Calibri"/>
              </a:rPr>
              <a:t>Services </a:t>
            </a:r>
            <a:r>
              <a:rPr lang="en-US" sz="2600" b="1" dirty="0" err="1" smtClean="0">
                <a:latin typeface="Calibri"/>
              </a:rPr>
              <a:t>d’accès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159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53864"/>
            <a:ext cx="8153400" cy="4124117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>
                <a:latin typeface="Gill Sans"/>
              </a:rPr>
              <a:t>Permettent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d’accéder</a:t>
            </a:r>
            <a:r>
              <a:rPr lang="en-US" dirty="0" smtClean="0">
                <a:latin typeface="Gill Sans"/>
              </a:rPr>
              <a:t> aux </a:t>
            </a:r>
            <a:r>
              <a:rPr lang="en-US" dirty="0" err="1" smtClean="0">
                <a:latin typeface="Gill Sans"/>
              </a:rPr>
              <a:t>données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électroniques</a:t>
            </a:r>
            <a:r>
              <a:rPr lang="en-US" dirty="0" smtClean="0">
                <a:latin typeface="Gill Sans"/>
              </a:rPr>
              <a:t>, </a:t>
            </a:r>
            <a:r>
              <a:rPr lang="en-US" dirty="0" err="1" smtClean="0">
                <a:latin typeface="Gill Sans"/>
              </a:rPr>
              <a:t>basées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sur</a:t>
            </a:r>
            <a:r>
              <a:rPr lang="en-US" dirty="0" smtClean="0">
                <a:latin typeface="Gill Sans"/>
              </a:rPr>
              <a:t> des </a:t>
            </a:r>
            <a:r>
              <a:rPr lang="en-US" dirty="0" err="1" smtClean="0">
                <a:latin typeface="Gill Sans"/>
              </a:rPr>
              <a:t>contraintes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spatiales</a:t>
            </a:r>
            <a:r>
              <a:rPr lang="en-US" dirty="0" smtClean="0">
                <a:latin typeface="Gill Sans"/>
              </a:rPr>
              <a:t> et </a:t>
            </a:r>
            <a:r>
              <a:rPr lang="en-US" dirty="0" err="1" smtClean="0">
                <a:latin typeface="Gill Sans"/>
              </a:rPr>
              <a:t>d’autres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critères</a:t>
            </a:r>
            <a:r>
              <a:rPr lang="en-US" dirty="0" smtClean="0">
                <a:latin typeface="Gill Sans"/>
              </a:rPr>
              <a:t>, </a:t>
            </a:r>
            <a:r>
              <a:rPr lang="en-US" dirty="0" err="1" smtClean="0">
                <a:latin typeface="Gill Sans"/>
              </a:rPr>
              <a:t>sous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une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forme</a:t>
            </a:r>
            <a:r>
              <a:rPr lang="en-US" dirty="0" smtClean="0">
                <a:latin typeface="Gill Sans"/>
              </a:rPr>
              <a:t> utile pour le </a:t>
            </a:r>
            <a:r>
              <a:rPr lang="en-US" dirty="0" err="1" smtClean="0">
                <a:latin typeface="Gill Sans"/>
              </a:rPr>
              <a:t>traitement</a:t>
            </a:r>
            <a:r>
              <a:rPr lang="en-US" dirty="0" smtClean="0">
                <a:latin typeface="Gill Sans"/>
              </a:rPr>
              <a:t> du </a:t>
            </a:r>
            <a:r>
              <a:rPr lang="en-US" dirty="0" err="1" smtClean="0">
                <a:latin typeface="Gill Sans"/>
              </a:rPr>
              <a:t>côté</a:t>
            </a:r>
            <a:r>
              <a:rPr lang="en-US" dirty="0" smtClean="0">
                <a:latin typeface="Gill Sans"/>
              </a:rPr>
              <a:t> client </a:t>
            </a:r>
            <a:r>
              <a:rPr lang="en-US" dirty="0" err="1" smtClean="0">
                <a:latin typeface="Gill Sans"/>
              </a:rPr>
              <a:t>ou</a:t>
            </a:r>
            <a:r>
              <a:rPr lang="en-US" dirty="0" smtClean="0">
                <a:latin typeface="Gill Sans"/>
              </a:rPr>
              <a:t> pour </a:t>
            </a:r>
            <a:r>
              <a:rPr lang="en-US" dirty="0" err="1" smtClean="0">
                <a:latin typeface="Gill Sans"/>
              </a:rPr>
              <a:t>une</a:t>
            </a:r>
            <a:r>
              <a:rPr lang="en-US" dirty="0" smtClean="0">
                <a:latin typeface="Gill Sans"/>
              </a:rPr>
              <a:t> contribution </a:t>
            </a:r>
            <a:r>
              <a:rPr lang="en-US" dirty="0" err="1" smtClean="0">
                <a:latin typeface="Gill Sans"/>
              </a:rPr>
              <a:t>dans</a:t>
            </a:r>
            <a:r>
              <a:rPr lang="en-US" dirty="0" smtClean="0">
                <a:latin typeface="Gill Sans"/>
              </a:rPr>
              <a:t> des </a:t>
            </a:r>
            <a:r>
              <a:rPr lang="en-US" dirty="0" err="1" smtClean="0">
                <a:latin typeface="Gill Sans"/>
              </a:rPr>
              <a:t>modèles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scientifiques</a:t>
            </a:r>
            <a:endParaRPr lang="en-US" dirty="0" smtClean="0">
              <a:latin typeface="Gill Sans"/>
            </a:endParaRPr>
          </a:p>
          <a:p>
            <a:pPr>
              <a:buNone/>
            </a:pPr>
            <a:endParaRPr lang="en-US" dirty="0" smtClean="0">
              <a:latin typeface="Gill Sans"/>
            </a:endParaRPr>
          </a:p>
          <a:p>
            <a:r>
              <a:rPr lang="en-US" dirty="0" err="1" smtClean="0">
                <a:latin typeface="Gill Sans"/>
              </a:rPr>
              <a:t>Exemples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dans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l’OGC</a:t>
            </a:r>
            <a:r>
              <a:rPr lang="en-US" dirty="0" smtClean="0">
                <a:latin typeface="Gill Sans"/>
              </a:rPr>
              <a:t>:</a:t>
            </a:r>
          </a:p>
          <a:p>
            <a:pPr lvl="1"/>
            <a:r>
              <a:rPr lang="en-US" dirty="0" smtClean="0">
                <a:latin typeface="Gill Sans"/>
              </a:rPr>
              <a:t>Web Coverage Service</a:t>
            </a:r>
          </a:p>
          <a:p>
            <a:pPr lvl="1"/>
            <a:r>
              <a:rPr lang="en-US" dirty="0" smtClean="0">
                <a:latin typeface="Gill Sans"/>
              </a:rPr>
              <a:t>Sensor Observation Service</a:t>
            </a:r>
          </a:p>
          <a:p>
            <a:pPr lvl="1"/>
            <a:r>
              <a:rPr lang="en-US" dirty="0" smtClean="0">
                <a:latin typeface="Gill Sans"/>
              </a:rPr>
              <a:t>Web Feature Service</a:t>
            </a:r>
          </a:p>
        </p:txBody>
      </p:sp>
    </p:spTree>
    <p:extLst>
      <p:ext uri="{BB962C8B-B14F-4D97-AF65-F5344CB8AC3E}">
        <p14:creationId xmlns:p14="http://schemas.microsoft.com/office/powerpoint/2010/main" val="264154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303005" y="1608667"/>
            <a:ext cx="8648802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Le </a:t>
            </a:r>
            <a:r>
              <a:rPr lang="en-US" sz="32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meilleur</a:t>
            </a:r>
            <a:r>
              <a:rPr lang="en-US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outil</a:t>
            </a:r>
            <a:r>
              <a:rPr lang="en-US" sz="32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actuel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pour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chercher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des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altLang="ja-JP" sz="32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?</a:t>
            </a:r>
            <a:endParaRPr lang="en-US" sz="32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922" y="2356322"/>
            <a:ext cx="8108156" cy="3153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93" y="1417638"/>
            <a:ext cx="6754813" cy="525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48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err="1" smtClean="0">
                <a:latin typeface="Calibri"/>
              </a:rPr>
              <a:t>Modèle</a:t>
            </a:r>
            <a:r>
              <a:rPr lang="en-US" sz="2600" b="1" dirty="0" smtClean="0">
                <a:latin typeface="Calibri"/>
              </a:rPr>
              <a:t> de </a:t>
            </a:r>
            <a:r>
              <a:rPr lang="en-US" sz="2600" b="1" dirty="0" err="1" smtClean="0">
                <a:latin typeface="Calibri"/>
              </a:rPr>
              <a:t>métadonnées</a:t>
            </a:r>
            <a:r>
              <a:rPr lang="en-US" sz="2600" b="1" dirty="0" smtClean="0">
                <a:latin typeface="Calibri"/>
              </a:rPr>
              <a:t> </a:t>
            </a:r>
            <a:r>
              <a:rPr lang="en-US" sz="2600" b="1" dirty="0" err="1" smtClean="0">
                <a:latin typeface="Calibri"/>
              </a:rPr>
              <a:t>commun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160</a:t>
            </a:fld>
            <a:endParaRPr lang="it-IT">
              <a:latin typeface="Gill Sans"/>
            </a:endParaRPr>
          </a:p>
        </p:txBody>
      </p:sp>
      <p:grpSp>
        <p:nvGrpSpPr>
          <p:cNvPr id="4" name="Group 13"/>
          <p:cNvGrpSpPr/>
          <p:nvPr/>
        </p:nvGrpSpPr>
        <p:grpSpPr>
          <a:xfrm>
            <a:off x="6494440" y="2297329"/>
            <a:ext cx="2271608" cy="2271608"/>
            <a:chOff x="9409789" y="3019331"/>
            <a:chExt cx="2271608" cy="2271608"/>
          </a:xfrm>
        </p:grpSpPr>
        <p:pic>
          <p:nvPicPr>
            <p:cNvPr id="8" name="Picture 1" descr="C:\Users\nativi\Pictures\Raccolta multimediale Microsoft\j0434825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409789" y="3019331"/>
              <a:ext cx="2271608" cy="2271608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9872837" y="3345154"/>
              <a:ext cx="11793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19115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19119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ISO 19139</a:t>
              </a:r>
            </a:p>
            <a:p>
              <a:r>
                <a:rPr lang="it-IT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"/>
                </a:rPr>
                <a:t>…</a:t>
              </a:r>
            </a:p>
            <a:p>
              <a:endParaRPr lang="en-US" dirty="0">
                <a:latin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44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/>
              <a:t>Formats </a:t>
            </a:r>
            <a:r>
              <a:rPr lang="en-US" sz="2600" b="1" dirty="0" err="1" smtClean="0"/>
              <a:t>supportés</a:t>
            </a:r>
            <a:r>
              <a:rPr lang="en-US" sz="2600" b="1" dirty="0" smtClean="0"/>
              <a:t> en </a:t>
            </a:r>
            <a:r>
              <a:rPr lang="en-US" sz="2600" b="1" dirty="0" err="1" smtClean="0"/>
              <a:t>arrière</a:t>
            </a:r>
            <a:r>
              <a:rPr lang="en-US" sz="2600" b="1" dirty="0" smtClean="0"/>
              <a:t>-plan (backend)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53584" y="6423305"/>
            <a:ext cx="545577" cy="283577"/>
          </a:xfrm>
        </p:spPr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161</a:t>
            </a:fld>
            <a:endParaRPr lang="it-IT">
              <a:latin typeface="Gill San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606441"/>
              </p:ext>
            </p:extLst>
          </p:nvPr>
        </p:nvGraphicFramePr>
        <p:xfrm>
          <a:off x="1094482" y="1487168"/>
          <a:ext cx="7258081" cy="4820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35001"/>
                <a:gridCol w="642308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Services</a:t>
                      </a:r>
                      <a:r>
                        <a:rPr lang="it-IT" sz="18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 de </a:t>
                      </a:r>
                      <a:r>
                        <a:rPr lang="it-IT" sz="18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découverte</a:t>
                      </a:r>
                      <a:r>
                        <a:rPr lang="it-IT" sz="18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  <a:r>
                        <a:rPr lang="it-IT" sz="18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inventaire</a:t>
                      </a:r>
                      <a:r>
                        <a:rPr lang="it-IT" sz="18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  <a:r>
                        <a:rPr lang="it-IT" sz="18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listing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WCS 1.0, 1.1, 1.1.2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WMS 1.3.0, 1.1.1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WFS 1.0.0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WPS 1.0.0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kern="1200" dirty="0" smtClean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OGC SOS 1.0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OGC CSW 2.0.2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Core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,  AP ISO 1.0,  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ebRIM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/CIM, 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ebRIM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/EO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ESRI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ArcGIS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Geoportal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10)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THREDDS 1.0.1, 1.0.2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THREDDS-NCISO 1.0.1, 1.0.2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CDI 1.04, 1.3, 1.4  1.6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GI-cat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6.x, 7.x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GBIF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8" name="Picture 7" descr="W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1026" y="1847208"/>
            <a:ext cx="407065" cy="407065"/>
          </a:xfrm>
          <a:prstGeom prst="rect">
            <a:avLst/>
          </a:prstGeom>
        </p:spPr>
      </p:pic>
      <p:pic>
        <p:nvPicPr>
          <p:cNvPr id="9" name="Picture 8" descr="WM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8034" y="2207248"/>
            <a:ext cx="413049" cy="413049"/>
          </a:xfrm>
          <a:prstGeom prst="rect">
            <a:avLst/>
          </a:prstGeom>
        </p:spPr>
      </p:pic>
      <p:pic>
        <p:nvPicPr>
          <p:cNvPr id="10" name="Picture 9" descr="WF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5133" y="2888518"/>
            <a:ext cx="398850" cy="398850"/>
          </a:xfrm>
          <a:prstGeom prst="rect">
            <a:avLst/>
          </a:prstGeom>
        </p:spPr>
      </p:pic>
      <p:pic>
        <p:nvPicPr>
          <p:cNvPr id="11" name="Picture 10" descr="WP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8125" y="2567288"/>
            <a:ext cx="392866" cy="392866"/>
          </a:xfrm>
          <a:prstGeom prst="rect">
            <a:avLst/>
          </a:prstGeom>
        </p:spPr>
      </p:pic>
      <p:pic>
        <p:nvPicPr>
          <p:cNvPr id="12" name="Picture 11" descr="CSW-CO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0786" y="3607070"/>
            <a:ext cx="467544" cy="467544"/>
          </a:xfrm>
          <a:prstGeom prst="rect">
            <a:avLst/>
          </a:prstGeom>
        </p:spPr>
      </p:pic>
      <p:pic>
        <p:nvPicPr>
          <p:cNvPr id="13" name="Picture 12" descr="SEADATANET_CD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62018" y="5184183"/>
            <a:ext cx="405080" cy="367103"/>
          </a:xfrm>
          <a:prstGeom prst="rect">
            <a:avLst/>
          </a:prstGeom>
        </p:spPr>
      </p:pic>
      <p:pic>
        <p:nvPicPr>
          <p:cNvPr id="14" name="Picture 13" descr="ESRI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1528" y="4039118"/>
            <a:ext cx="806060" cy="360040"/>
          </a:xfrm>
          <a:prstGeom prst="rect">
            <a:avLst/>
          </a:prstGeom>
        </p:spPr>
      </p:pic>
      <p:pic>
        <p:nvPicPr>
          <p:cNvPr id="15" name="Picture 14" descr="THREDDS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2530" y="4327150"/>
            <a:ext cx="504056" cy="405536"/>
          </a:xfrm>
          <a:prstGeom prst="rect">
            <a:avLst/>
          </a:prstGeom>
        </p:spPr>
      </p:pic>
      <p:pic>
        <p:nvPicPr>
          <p:cNvPr id="16" name="Picture 15" descr="THREDDS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2530" y="4687190"/>
            <a:ext cx="504056" cy="405536"/>
          </a:xfrm>
          <a:prstGeom prst="rect">
            <a:avLst/>
          </a:prstGeom>
        </p:spPr>
      </p:pic>
      <p:pic>
        <p:nvPicPr>
          <p:cNvPr id="17" name="Immagine 89" descr="GI-cat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15250" y="5608054"/>
            <a:ext cx="2986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GBI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75611" y="5972286"/>
            <a:ext cx="377894" cy="339418"/>
          </a:xfrm>
          <a:prstGeom prst="rect">
            <a:avLst/>
          </a:prstGeom>
        </p:spPr>
      </p:pic>
      <p:grpSp>
        <p:nvGrpSpPr>
          <p:cNvPr id="4" name="Gruppo 17"/>
          <p:cNvGrpSpPr/>
          <p:nvPr/>
        </p:nvGrpSpPr>
        <p:grpSpPr>
          <a:xfrm>
            <a:off x="1310506" y="3255116"/>
            <a:ext cx="505267" cy="421015"/>
            <a:chOff x="827584" y="3068960"/>
            <a:chExt cx="505267" cy="421015"/>
          </a:xfrm>
        </p:grpSpPr>
        <p:pic>
          <p:nvPicPr>
            <p:cNvPr id="20" name="Picture 27" descr="WFS.png"/>
            <p:cNvPicPr>
              <a:picLocks noChangeAspect="1"/>
            </p:cNvPicPr>
            <p:nvPr/>
          </p:nvPicPr>
          <p:blipFill>
            <a:blip r:embed="rId4" cstate="print"/>
            <a:srcRect r="9730" b="45838"/>
            <a:stretch>
              <a:fillRect/>
            </a:stretch>
          </p:blipFill>
          <p:spPr>
            <a:xfrm>
              <a:off x="899592" y="3068960"/>
              <a:ext cx="360040" cy="216024"/>
            </a:xfrm>
            <a:prstGeom prst="rect">
              <a:avLst/>
            </a:prstGeom>
          </p:spPr>
        </p:pic>
        <p:sp>
          <p:nvSpPr>
            <p:cNvPr id="21" name="CasellaDiTesto 16"/>
            <p:cNvSpPr txBox="1"/>
            <p:nvPr/>
          </p:nvSpPr>
          <p:spPr>
            <a:xfrm>
              <a:off x="827584" y="3212976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C000"/>
                  </a:solidFill>
                  <a:latin typeface="Gill Sans"/>
                </a:rPr>
                <a:t>SOS</a:t>
              </a:r>
              <a:endParaRPr lang="en-US" sz="1200" b="1" dirty="0">
                <a:solidFill>
                  <a:srgbClr val="FFC000"/>
                </a:solidFill>
                <a:latin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22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162</a:t>
            </a:fld>
            <a:endParaRPr lang="it-IT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769585"/>
              </p:ext>
            </p:extLst>
          </p:nvPr>
        </p:nvGraphicFramePr>
        <p:xfrm>
          <a:off x="987155" y="1766397"/>
          <a:ext cx="7401177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1463"/>
                <a:gridCol w="6549714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Services</a:t>
                      </a:r>
                      <a:r>
                        <a:rPr lang="it-IT" sz="18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 de </a:t>
                      </a:r>
                      <a:r>
                        <a:rPr lang="it-IT" sz="18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découverte</a:t>
                      </a:r>
                      <a:r>
                        <a:rPr lang="it-IT" sz="18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  <a:r>
                        <a:rPr lang="it-IT" sz="18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inventaire</a:t>
                      </a:r>
                      <a:r>
                        <a:rPr lang="it-IT" sz="18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  <a:r>
                        <a:rPr lang="it-IT" sz="18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listing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GeoNetwork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2.2.0 and 2.4.1)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Deegree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(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version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2.2)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catalog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service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OpenSearch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1.1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accessor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 OAI-PMH 2.0 (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support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to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ISO19139 and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dublin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core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formats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DEEGRE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9183" y="2516957"/>
            <a:ext cx="432048" cy="432048"/>
          </a:xfrm>
          <a:prstGeom prst="rect">
            <a:avLst/>
          </a:prstGeom>
        </p:spPr>
      </p:pic>
      <p:pic>
        <p:nvPicPr>
          <p:cNvPr id="8" name="Picture 7" descr="OPENSEAR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3179" y="2861757"/>
            <a:ext cx="504056" cy="504056"/>
          </a:xfrm>
          <a:prstGeom prst="rect">
            <a:avLst/>
          </a:prstGeom>
        </p:spPr>
      </p:pic>
      <p:pic>
        <p:nvPicPr>
          <p:cNvPr id="9" name="Picture 8" descr="OAI-PMH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8654" y="3335333"/>
            <a:ext cx="433246" cy="303272"/>
          </a:xfrm>
          <a:prstGeom prst="rect">
            <a:avLst/>
          </a:prstGeom>
        </p:spPr>
      </p:pic>
      <p:pic>
        <p:nvPicPr>
          <p:cNvPr id="10" name="Picture 24" descr="GEONETWORK-ic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45370" y="2064368"/>
            <a:ext cx="432048" cy="43204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/>
              <a:t>Formats </a:t>
            </a:r>
            <a:r>
              <a:rPr lang="en-US" sz="2600" b="1" dirty="0" err="1" smtClean="0"/>
              <a:t>supportés</a:t>
            </a:r>
            <a:r>
              <a:rPr lang="en-US" sz="2600" b="1" dirty="0" smtClean="0"/>
              <a:t> en </a:t>
            </a:r>
            <a:r>
              <a:rPr lang="en-US" sz="2600" b="1" dirty="0" err="1" smtClean="0"/>
              <a:t>arrière</a:t>
            </a:r>
            <a:r>
              <a:rPr lang="en-US" sz="2600" b="1" dirty="0" smtClean="0"/>
              <a:t>-plan (backend)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1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163</a:t>
            </a:fld>
            <a:endParaRPr lang="it-IT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134788"/>
              </p:ext>
            </p:extLst>
          </p:nvPr>
        </p:nvGraphicFramePr>
        <p:xfrm>
          <a:off x="611560" y="1856006"/>
          <a:ext cx="8136904" cy="40794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6104"/>
                <a:gridCol w="720080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Traitement</a:t>
                      </a:r>
                      <a:r>
                        <a:rPr lang="it-IT" sz="18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des</a:t>
                      </a:r>
                      <a:r>
                        <a:rPr lang="it-IT" sz="18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it-IT" sz="18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données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NetCDF-CF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1.4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NCML-CF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NCML-OD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ISO19115-2</a:t>
                      </a:r>
                      <a:endParaRPr kumimoji="0" lang="it-IT" sz="1800" b="1" kern="1200" dirty="0" smtClean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GeoRSS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2.0 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GDACS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DIF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Generic</a:t>
                      </a: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 File system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SITAD (Sistema Informativo Territoriale Ambientale Diffuso)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104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rgbClr val="000000"/>
                          </a:solidFill>
                          <a:latin typeface="arial"/>
                        </a:rPr>
                        <a:t>WAF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7" name="Picture 6" descr="GDA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427" y="4088254"/>
            <a:ext cx="402859" cy="402859"/>
          </a:xfrm>
          <a:prstGeom prst="rect">
            <a:avLst/>
          </a:prstGeom>
        </p:spPr>
      </p:pic>
      <p:pic>
        <p:nvPicPr>
          <p:cNvPr id="8" name="Picture 7" descr="FileSyste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3686" y="4891390"/>
            <a:ext cx="334341" cy="334341"/>
          </a:xfrm>
          <a:prstGeom prst="rect">
            <a:avLst/>
          </a:prstGeom>
        </p:spPr>
      </p:pic>
      <p:pic>
        <p:nvPicPr>
          <p:cNvPr id="9" name="Picture 8" descr="SIT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2824" y="5081126"/>
            <a:ext cx="576064" cy="576064"/>
          </a:xfrm>
          <a:prstGeom prst="rect">
            <a:avLst/>
          </a:prstGeom>
        </p:spPr>
      </p:pic>
      <p:pic>
        <p:nvPicPr>
          <p:cNvPr id="10" name="Picture 9" descr="DI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0836" y="4489822"/>
            <a:ext cx="360040" cy="368345"/>
          </a:xfrm>
          <a:prstGeom prst="rect">
            <a:avLst/>
          </a:prstGeom>
        </p:spPr>
      </p:pic>
      <p:pic>
        <p:nvPicPr>
          <p:cNvPr id="11" name="Picture 10" descr="netcd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2256" y="2648094"/>
            <a:ext cx="457201" cy="329185"/>
          </a:xfrm>
          <a:prstGeom prst="rect">
            <a:avLst/>
          </a:prstGeom>
        </p:spPr>
      </p:pic>
      <p:pic>
        <p:nvPicPr>
          <p:cNvPr id="12" name="Picture 11" descr="netcd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2256" y="3008134"/>
            <a:ext cx="457201" cy="329185"/>
          </a:xfrm>
          <a:prstGeom prst="rect">
            <a:avLst/>
          </a:prstGeom>
        </p:spPr>
      </p:pic>
      <p:pic>
        <p:nvPicPr>
          <p:cNvPr id="13" name="Picture 12" descr="netcd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2256" y="2288054"/>
            <a:ext cx="457201" cy="329185"/>
          </a:xfrm>
          <a:prstGeom prst="rect">
            <a:avLst/>
          </a:prstGeom>
        </p:spPr>
      </p:pic>
      <p:pic>
        <p:nvPicPr>
          <p:cNvPr id="14" name="Picture 13" descr="ISO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0836" y="3379222"/>
            <a:ext cx="360040" cy="360040"/>
          </a:xfrm>
          <a:prstGeom prst="rect">
            <a:avLst/>
          </a:prstGeom>
        </p:spPr>
      </p:pic>
      <p:pic>
        <p:nvPicPr>
          <p:cNvPr id="15" name="Picture 14" descr="GENESI_D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0836" y="3743454"/>
            <a:ext cx="360040" cy="337538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/>
              <a:t>Formats </a:t>
            </a:r>
            <a:r>
              <a:rPr lang="en-US" sz="2600" b="1" dirty="0" err="1" smtClean="0"/>
              <a:t>supportés</a:t>
            </a:r>
            <a:r>
              <a:rPr lang="en-US" sz="2600" b="1" dirty="0" smtClean="0"/>
              <a:t> en </a:t>
            </a:r>
            <a:r>
              <a:rPr lang="en-US" sz="2600" b="1" dirty="0" err="1" smtClean="0"/>
              <a:t>arrière</a:t>
            </a:r>
            <a:r>
              <a:rPr lang="en-US" sz="2600" b="1" dirty="0" smtClean="0"/>
              <a:t>-plan (backend)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9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164</a:t>
            </a:fld>
            <a:endParaRPr lang="it-IT">
              <a:latin typeface="Gill San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48614"/>
              </p:ext>
            </p:extLst>
          </p:nvPr>
        </p:nvGraphicFramePr>
        <p:xfrm>
          <a:off x="593674" y="1662752"/>
          <a:ext cx="8136904" cy="38252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36104"/>
                <a:gridCol w="720080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Services</a:t>
                      </a:r>
                      <a:r>
                        <a:rPr lang="it-IT" sz="1800" b="1" dirty="0" smtClean="0">
                          <a:solidFill>
                            <a:srgbClr val="000000"/>
                          </a:solidFill>
                          <a:latin typeface="arial"/>
                        </a:rPr>
                        <a:t> de </a:t>
                      </a:r>
                      <a:r>
                        <a:rPr lang="it-IT" sz="1800" b="1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découverte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OGC CSW  </a:t>
                      </a: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OAI-PMH 2.0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it-IT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GI-cat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extended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interface </a:t>
                      </a:r>
                      <a:endParaRPr lang="it-IT" dirty="0" smtClean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401357"/>
              </p:ext>
            </p:extLst>
          </p:nvPr>
        </p:nvGraphicFramePr>
        <p:xfrm>
          <a:off x="2105842" y="2382832"/>
          <a:ext cx="5040560" cy="1534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52653"/>
                <a:gridCol w="4087907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AP ISO 1.0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ebRIM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EO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 2.0.2 </a:t>
                      </a: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ebRIM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CIM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ESRI GEOPORTAL 10 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8" name="Picture 7" descr="CSW-CO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9698" y="2094800"/>
            <a:ext cx="520786" cy="520786"/>
          </a:xfrm>
          <a:prstGeom prst="rect">
            <a:avLst/>
          </a:prstGeom>
        </p:spPr>
      </p:pic>
      <p:pic>
        <p:nvPicPr>
          <p:cNvPr id="9" name="Picture 8" descr="CSW-ebRIM-CI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3874" y="3201208"/>
            <a:ext cx="406885" cy="406885"/>
          </a:xfrm>
          <a:prstGeom prst="rect">
            <a:avLst/>
          </a:prstGeom>
        </p:spPr>
      </p:pic>
      <p:pic>
        <p:nvPicPr>
          <p:cNvPr id="10" name="Picture 9" descr="CSW-ebRIM-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3874" y="2784400"/>
            <a:ext cx="406885" cy="406885"/>
          </a:xfrm>
          <a:prstGeom prst="rect">
            <a:avLst/>
          </a:prstGeom>
        </p:spPr>
      </p:pic>
      <p:pic>
        <p:nvPicPr>
          <p:cNvPr id="11" name="Picture 10" descr="CSW-IS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3874" y="2382832"/>
            <a:ext cx="406885" cy="406885"/>
          </a:xfrm>
          <a:prstGeom prst="rect">
            <a:avLst/>
          </a:prstGeom>
        </p:spPr>
      </p:pic>
      <p:pic>
        <p:nvPicPr>
          <p:cNvPr id="12" name="Picture 11" descr="ESRI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8418" y="3515528"/>
            <a:ext cx="806060" cy="360040"/>
          </a:xfrm>
          <a:prstGeom prst="rect">
            <a:avLst/>
          </a:prstGeom>
        </p:spPr>
      </p:pic>
      <p:pic>
        <p:nvPicPr>
          <p:cNvPr id="13" name="Picture 12" descr="OPENSEA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8063" y="4399056"/>
            <a:ext cx="504056" cy="504056"/>
          </a:xfrm>
          <a:prstGeom prst="rect">
            <a:avLst/>
          </a:prstGeom>
        </p:spPr>
      </p:pic>
      <p:pic>
        <p:nvPicPr>
          <p:cNvPr id="14" name="Picture 13" descr="OAI-PM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3468" y="4080544"/>
            <a:ext cx="433246" cy="303272"/>
          </a:xfrm>
          <a:prstGeom prst="rect">
            <a:avLst/>
          </a:prstGeom>
        </p:spPr>
      </p:pic>
      <p:pic>
        <p:nvPicPr>
          <p:cNvPr id="15" name="Immagine 89" descr="GI-cat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3234" y="5607952"/>
            <a:ext cx="2986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486033"/>
              </p:ext>
            </p:extLst>
          </p:nvPr>
        </p:nvGraphicFramePr>
        <p:xfrm>
          <a:off x="2105842" y="4789576"/>
          <a:ext cx="5040560" cy="767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52653"/>
                <a:gridCol w="4087907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1.1</a:t>
                      </a:r>
                      <a:endParaRPr lang="it-IT" dirty="0"/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OpenSearch</a:t>
                      </a:r>
                      <a:r>
                        <a:rPr kumimoji="0" lang="it-IT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GENESI DR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</a:tr>
            </a:tbl>
          </a:graphicData>
        </a:graphic>
      </p:graphicFrame>
      <p:pic>
        <p:nvPicPr>
          <p:cNvPr id="17" name="Picture 16" descr="OPENSEA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7106" y="4728616"/>
            <a:ext cx="504056" cy="504056"/>
          </a:xfrm>
          <a:prstGeom prst="rect">
            <a:avLst/>
          </a:prstGeom>
        </p:spPr>
      </p:pic>
      <p:pic>
        <p:nvPicPr>
          <p:cNvPr id="18" name="Picture 17" descr="GENESI_D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35402" y="5175904"/>
            <a:ext cx="360040" cy="33753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088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latin typeface="Calibri"/>
              </a:rPr>
              <a:t>Formats </a:t>
            </a:r>
            <a:r>
              <a:rPr lang="en-US" sz="2600" b="1" dirty="0" err="1" smtClean="0">
                <a:latin typeface="Calibri"/>
              </a:rPr>
              <a:t>supportés</a:t>
            </a:r>
            <a:r>
              <a:rPr lang="en-US" sz="2600" b="1" dirty="0" smtClean="0">
                <a:latin typeface="Calibri"/>
              </a:rPr>
              <a:t> </a:t>
            </a:r>
            <a:r>
              <a:rPr lang="en-US" sz="2600" b="1" dirty="0" err="1" smtClean="0">
                <a:latin typeface="Calibri"/>
              </a:rPr>
              <a:t>dans</a:t>
            </a:r>
            <a:r>
              <a:rPr lang="en-US" sz="2600" b="1" dirty="0" smtClean="0">
                <a:latin typeface="Calibri"/>
              </a:rPr>
              <a:t> </a:t>
            </a:r>
            <a:r>
              <a:rPr lang="en-US" sz="2600" b="1" dirty="0" err="1" smtClean="0">
                <a:latin typeface="Calibri"/>
              </a:rPr>
              <a:t>l’interface</a:t>
            </a:r>
            <a:r>
              <a:rPr lang="en-US" sz="2600" b="1" dirty="0" smtClean="0">
                <a:latin typeface="Calibri"/>
              </a:rPr>
              <a:t> web (</a:t>
            </a:r>
            <a:r>
              <a:rPr lang="en-US" sz="2600" b="1" dirty="0" err="1" smtClean="0">
                <a:latin typeface="Calibri"/>
              </a:rPr>
              <a:t>frontend</a:t>
            </a:r>
            <a:r>
              <a:rPr lang="en-US" sz="2600" b="1" dirty="0" smtClean="0">
                <a:latin typeface="Calibri"/>
              </a:rPr>
              <a:t>)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371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03040" cy="690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 err="1" smtClean="0">
                <a:latin typeface="Calibri"/>
              </a:rPr>
              <a:t>Fonctionnalités</a:t>
            </a:r>
            <a:r>
              <a:rPr lang="en-US" sz="2600" b="1" dirty="0" smtClean="0">
                <a:latin typeface="Calibri"/>
              </a:rPr>
              <a:t> du GEO DAB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165</a:t>
            </a:fld>
            <a:endParaRPr lang="it-IT">
              <a:latin typeface="Gill Sans"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550934"/>
              </p:ext>
            </p:extLst>
          </p:nvPr>
        </p:nvGraphicFramePr>
        <p:xfrm>
          <a:off x="227013" y="1398513"/>
          <a:ext cx="8731250" cy="496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3317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141F89-2473-6049-88AB-8A3D9AFCE3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7A141F89-2473-6049-88AB-8A3D9AFCE3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BBCE67-B0EF-4544-8577-B54315C765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">
                                            <p:graphicEl>
                                              <a:dgm id="{10BBCE67-B0EF-4544-8577-B54315C765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8D73BB2-7E3A-3942-8FAF-EA7B5CD99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>
                                            <p:graphicEl>
                                              <a:dgm id="{48D73BB2-7E3A-3942-8FAF-EA7B5CD99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8EE31D-DD6C-402A-BACE-750FF1D20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">
                                            <p:graphicEl>
                                              <a:dgm id="{378EE31D-DD6C-402A-BACE-750FF1D20B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41EE92-90B2-41FA-B0E2-B9DDDC513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9841EE92-90B2-41FA-B0E2-B9DDDC513A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EBE571-B8BD-BC43-B812-4E2ED91C19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5FEBE571-B8BD-BC43-B812-4E2ED91C19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2803F7-87BF-4DB1-8874-DCDBAEA67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dgm id="{8B2803F7-87BF-4DB1-8874-DCDBAEA676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BD996F-A5D3-BB4F-ABD9-12780EB1E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6">
                                            <p:graphicEl>
                                              <a:dgm id="{ABBD996F-A5D3-BB4F-ABD9-12780EB1E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3D2C6EC-B5E6-403C-9798-4702834A6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A3D2C6EC-B5E6-403C-9798-4702834A6F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C0DDA6-B6E1-4263-A360-ECE384F8F3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1DC0DDA6-B6E1-4263-A360-ECE384F8F3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DD4889B-34B6-4482-822B-98B573C158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CDD4889B-34B6-4482-822B-98B573C158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40480" cy="721042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 err="1" smtClean="0">
                <a:latin typeface="Calibri"/>
              </a:rPr>
              <a:t>Implémentation</a:t>
            </a:r>
            <a:r>
              <a:rPr lang="en-US" sz="2600" b="1" dirty="0" smtClean="0">
                <a:latin typeface="Calibri"/>
              </a:rPr>
              <a:t> du GEO DAB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166</a:t>
            </a:fld>
            <a:endParaRPr lang="it-IT">
              <a:latin typeface="Gill San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Gill Sans"/>
              </a:rPr>
              <a:t>Alimenté</a:t>
            </a:r>
            <a:r>
              <a:rPr lang="en-US" dirty="0" smtClean="0">
                <a:latin typeface="Gill Sans"/>
              </a:rPr>
              <a:t> par GI-cat et GI-axe</a:t>
            </a:r>
          </a:p>
          <a:p>
            <a:pPr lvl="1"/>
            <a:r>
              <a:rPr lang="en-US" dirty="0" smtClean="0">
                <a:latin typeface="Gill Sans"/>
              </a:rPr>
              <a:t>http://</a:t>
            </a:r>
            <a:r>
              <a:rPr lang="en-US" dirty="0" err="1" smtClean="0">
                <a:latin typeface="Gill Sans"/>
              </a:rPr>
              <a:t>essi-lab.eu</a:t>
            </a:r>
            <a:r>
              <a:rPr lang="en-US" dirty="0" smtClean="0">
                <a:latin typeface="Gill Sans"/>
              </a:rPr>
              <a:t>/do/view/</a:t>
            </a:r>
            <a:r>
              <a:rPr lang="en-US" dirty="0" err="1" smtClean="0">
                <a:latin typeface="Gill Sans"/>
              </a:rPr>
              <a:t>GIcat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http://</a:t>
            </a:r>
            <a:r>
              <a:rPr lang="en-US" dirty="0" err="1" smtClean="0">
                <a:latin typeface="Gill Sans"/>
              </a:rPr>
              <a:t>essi-lab.eu</a:t>
            </a:r>
            <a:r>
              <a:rPr lang="en-US" dirty="0" smtClean="0">
                <a:latin typeface="Gill Sans"/>
              </a:rPr>
              <a:t>/do/view/</a:t>
            </a:r>
            <a:r>
              <a:rPr lang="en-US" dirty="0" err="1" smtClean="0">
                <a:latin typeface="Gill Sans"/>
              </a:rPr>
              <a:t>GIaxe</a:t>
            </a:r>
            <a:endParaRPr lang="en-US" dirty="0" smtClean="0">
              <a:latin typeface="Gill Sans"/>
            </a:endParaRPr>
          </a:p>
          <a:p>
            <a:r>
              <a:rPr lang="en-US" dirty="0" smtClean="0">
                <a:latin typeface="Gill Sans"/>
              </a:rPr>
              <a:t>GEO DAB </a:t>
            </a:r>
            <a:r>
              <a:rPr lang="en-US" dirty="0" err="1" smtClean="0">
                <a:latin typeface="Gill Sans"/>
              </a:rPr>
              <a:t>est</a:t>
            </a:r>
            <a:r>
              <a:rPr lang="en-US" dirty="0" smtClean="0">
                <a:latin typeface="Gill Sans"/>
              </a:rPr>
              <a:t> un </a:t>
            </a:r>
            <a:r>
              <a:rPr lang="en-US" dirty="0" err="1" smtClean="0">
                <a:latin typeface="Gill Sans"/>
              </a:rPr>
              <a:t>intermédiaire</a:t>
            </a:r>
            <a:endParaRPr lang="en-US" dirty="0" smtClean="0">
              <a:latin typeface="Gill Sans"/>
            </a:endParaRPr>
          </a:p>
          <a:p>
            <a:pPr lvl="1"/>
            <a:r>
              <a:rPr lang="en-US" dirty="0" smtClean="0">
                <a:latin typeface="Gill Sans"/>
              </a:rPr>
              <a:t>Archive web Java pour un </a:t>
            </a:r>
            <a:r>
              <a:rPr lang="en-US" dirty="0" err="1" smtClean="0">
                <a:latin typeface="Gill Sans"/>
              </a:rPr>
              <a:t>conteneur</a:t>
            </a:r>
            <a:r>
              <a:rPr lang="en-US" dirty="0" smtClean="0">
                <a:latin typeface="Gill Sans"/>
              </a:rPr>
              <a:t> web</a:t>
            </a:r>
          </a:p>
          <a:p>
            <a:pPr lvl="1"/>
            <a:r>
              <a:rPr lang="en-US" dirty="0" smtClean="0">
                <a:latin typeface="Gill Sans"/>
              </a:rPr>
              <a:t>GI-API </a:t>
            </a:r>
            <a:r>
              <a:rPr lang="en-US" dirty="0" err="1" smtClean="0">
                <a:latin typeface="Gill Sans"/>
              </a:rPr>
              <a:t>Javascript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disponible</a:t>
            </a:r>
            <a:r>
              <a:rPr lang="en-US" dirty="0" smtClean="0">
                <a:latin typeface="Gill Sans"/>
              </a:rPr>
              <a:t> pour les clients/le </a:t>
            </a:r>
            <a:r>
              <a:rPr lang="en-US" dirty="0" err="1" smtClean="0">
                <a:latin typeface="Gill Sans"/>
              </a:rPr>
              <a:t>portail</a:t>
            </a:r>
            <a:endParaRPr lang="en-US" dirty="0">
              <a:latin typeface="Gill Sans"/>
            </a:endParaRPr>
          </a:p>
          <a:p>
            <a:r>
              <a:rPr lang="en-US" dirty="0" smtClean="0">
                <a:latin typeface="Gill Sans"/>
              </a:rPr>
              <a:t>GI</a:t>
            </a:r>
            <a:r>
              <a:rPr lang="en-US" dirty="0">
                <a:latin typeface="Gill Sans"/>
              </a:rPr>
              <a:t>-cat</a:t>
            </a:r>
            <a:r>
              <a:rPr lang="en-US" dirty="0" smtClean="0">
                <a:latin typeface="Gill Sans"/>
              </a:rPr>
              <a:t> </a:t>
            </a:r>
            <a:r>
              <a:rPr lang="en-US" dirty="0" err="1" smtClean="0">
                <a:latin typeface="Gill Sans"/>
              </a:rPr>
              <a:t>inclut</a:t>
            </a:r>
            <a:r>
              <a:rPr lang="en-US" dirty="0" smtClean="0">
                <a:latin typeface="Gill Sans"/>
              </a:rPr>
              <a:t> un simple client web</a:t>
            </a:r>
            <a:endParaRPr lang="en-US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453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97120" cy="660082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 err="1" smtClean="0"/>
              <a:t>Découverte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sémantique</a:t>
            </a:r>
            <a:r>
              <a:rPr lang="en-US" sz="2600" b="1" dirty="0" smtClean="0"/>
              <a:t> inter-</a:t>
            </a:r>
            <a:r>
              <a:rPr lang="en-US" sz="2600" b="1" dirty="0" err="1" smtClean="0"/>
              <a:t>domaine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167</a:t>
            </a:fld>
            <a:endParaRPr lang="it-IT">
              <a:latin typeface="Gill San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>
          <a:xfrm>
            <a:off x="533400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236656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168</a:t>
            </a:fld>
            <a:endParaRPr lang="it-IT">
              <a:latin typeface="Gill San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>
          <a:xfrm>
            <a:off x="558990" y="1618088"/>
            <a:ext cx="8153400" cy="4495800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97120" cy="660082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 err="1" smtClean="0"/>
              <a:t>Découverte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sémantique</a:t>
            </a:r>
            <a:r>
              <a:rPr lang="en-US" sz="2600" b="1" dirty="0" smtClean="0"/>
              <a:t> inter-</a:t>
            </a:r>
            <a:r>
              <a:rPr lang="en-US" sz="2600" b="1" dirty="0" err="1" smtClean="0"/>
              <a:t>domaine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677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169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1857" b="1857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97120" cy="660082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 err="1" smtClean="0">
                <a:latin typeface="Calibri"/>
              </a:rPr>
              <a:t>Découverte</a:t>
            </a:r>
            <a:r>
              <a:rPr lang="en-US" sz="2600" b="1" dirty="0" smtClean="0">
                <a:latin typeface="Calibri"/>
              </a:rPr>
              <a:t> </a:t>
            </a:r>
            <a:r>
              <a:rPr lang="en-US" sz="2600" b="1" dirty="0" err="1" smtClean="0">
                <a:latin typeface="Calibri"/>
              </a:rPr>
              <a:t>sémantique</a:t>
            </a:r>
            <a:r>
              <a:rPr lang="en-US" sz="2600" b="1" dirty="0" smtClean="0">
                <a:latin typeface="Calibri"/>
              </a:rPr>
              <a:t> inter-</a:t>
            </a:r>
            <a:r>
              <a:rPr lang="en-US" sz="2600" b="1" dirty="0" err="1" smtClean="0">
                <a:latin typeface="Calibri"/>
              </a:rPr>
              <a:t>domaine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68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/>
          </p:cNvSpPr>
          <p:nvPr/>
        </p:nvSpPr>
        <p:spPr bwMode="auto">
          <a:xfrm>
            <a:off x="5398969" y="2728020"/>
            <a:ext cx="3582471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Fonctionnent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manière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isolée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r>
              <a:rPr lang="en-US" sz="4500" dirty="0">
                <a:latin typeface="Gill Sans"/>
                <a:ea typeface="Gill Sans" pitchFamily="-84" charset="0"/>
                <a:cs typeface="Gill Sans" pitchFamily="-84" charset="0"/>
              </a:rPr>
              <a:t>.. 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84481"/>
            <a:ext cx="4318000" cy="60391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31920" cy="61944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latin typeface="Calibri"/>
              </a:rPr>
              <a:t>Classification des </a:t>
            </a:r>
            <a:r>
              <a:rPr lang="en-US" sz="2600" b="1" dirty="0" err="1" smtClean="0">
                <a:latin typeface="Calibri"/>
              </a:rPr>
              <a:t>résultats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170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896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90160" cy="619442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 err="1" smtClean="0">
                <a:latin typeface="Calibri"/>
              </a:rPr>
              <a:t>Visualisation</a:t>
            </a:r>
            <a:r>
              <a:rPr lang="en-US" sz="2600" b="1" dirty="0" smtClean="0">
                <a:latin typeface="Calibri"/>
              </a:rPr>
              <a:t> </a:t>
            </a:r>
            <a:r>
              <a:rPr lang="en-US" sz="2600" b="1" dirty="0" err="1" smtClean="0">
                <a:latin typeface="Calibri"/>
              </a:rPr>
              <a:t>dynamique</a:t>
            </a:r>
            <a:r>
              <a:rPr lang="en-US" sz="2600" b="1" dirty="0" smtClean="0">
                <a:latin typeface="Calibri"/>
              </a:rPr>
              <a:t> des </a:t>
            </a:r>
            <a:r>
              <a:rPr lang="en-US" sz="2600" b="1" dirty="0" err="1" smtClean="0">
                <a:latin typeface="Calibri"/>
              </a:rPr>
              <a:t>données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171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313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74160" cy="680402"/>
          </a:xfrm>
        </p:spPr>
        <p:txBody>
          <a:bodyPr>
            <a:normAutofit fontScale="90000"/>
          </a:bodyPr>
          <a:lstStyle/>
          <a:p>
            <a:pPr algn="l"/>
            <a:r>
              <a:rPr lang="en-US" sz="2600" b="1" dirty="0" err="1" smtClean="0">
                <a:latin typeface="Calibri"/>
              </a:rPr>
              <a:t>Accès</a:t>
            </a:r>
            <a:r>
              <a:rPr lang="en-US" sz="2600" b="1" dirty="0" smtClean="0">
                <a:latin typeface="Calibri"/>
              </a:rPr>
              <a:t> </a:t>
            </a:r>
            <a:r>
              <a:rPr lang="en-US" sz="2600" b="1" dirty="0" err="1" smtClean="0">
                <a:latin typeface="Calibri"/>
              </a:rPr>
              <a:t>harmonisé</a:t>
            </a:r>
            <a:r>
              <a:rPr lang="en-US" sz="2600" b="1" dirty="0" smtClean="0">
                <a:latin typeface="Calibri"/>
              </a:rPr>
              <a:t> aux </a:t>
            </a:r>
            <a:r>
              <a:rPr lang="en-US" sz="2600" b="1" dirty="0" err="1" smtClean="0">
                <a:latin typeface="Calibri"/>
              </a:rPr>
              <a:t>données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172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1857" b="1857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35779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64080" cy="64992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err="1" smtClean="0">
                <a:latin typeface="Calibri"/>
              </a:rPr>
              <a:t>Extensibilité</a:t>
            </a:r>
            <a:endParaRPr lang="en-US" sz="2600" b="1" dirty="0"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173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196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174</a:t>
            </a:fld>
            <a:endParaRPr lang="it-IT">
              <a:latin typeface="Gill San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l="-1929" r="-1929"/>
          <a:stretch>
            <a:fillRect/>
          </a:stretch>
        </p:blipFill>
        <p:spPr/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64080" cy="64992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err="1" smtClean="0">
                <a:latin typeface="Calibri"/>
              </a:rPr>
              <a:t>Extensibilité</a:t>
            </a:r>
            <a:endParaRPr lang="en-US" sz="2600" b="1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83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BF0AFB69-F401-424A-9E22-D694683F350E}" type="slidenum">
              <a:rPr lang="it-IT" smtClean="0">
                <a:latin typeface="Gill Sans"/>
              </a:rPr>
              <a:pPr>
                <a:defRPr/>
              </a:pPr>
              <a:t>175</a:t>
            </a:fld>
            <a:endParaRPr lang="it-IT">
              <a:latin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293" y="1066800"/>
            <a:ext cx="484324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87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074" y="1415815"/>
            <a:ext cx="5418667" cy="4064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176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Questions ?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/>
          </p:cNvSpPr>
          <p:nvPr/>
        </p:nvSpPr>
        <p:spPr bwMode="auto">
          <a:xfrm>
            <a:off x="0" y="4942343"/>
            <a:ext cx="9011351" cy="732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Les </a:t>
            </a:r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sont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chères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sz="45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500" dirty="0" err="1" smtClean="0">
                <a:latin typeface="Gill Sans"/>
                <a:ea typeface="Gill Sans" pitchFamily="-84" charset="0"/>
                <a:cs typeface="Gill Sans" pitchFamily="-84" charset="0"/>
              </a:rPr>
              <a:t>produire</a:t>
            </a:r>
            <a:endParaRPr lang="en-US" sz="45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6526" y="521206"/>
            <a:ext cx="3917474" cy="43804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/>
          </p:cNvSpPr>
          <p:nvPr/>
        </p:nvSpPr>
        <p:spPr bwMode="auto">
          <a:xfrm>
            <a:off x="685056" y="161493"/>
            <a:ext cx="8210381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5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De </a:t>
            </a:r>
            <a:r>
              <a:rPr lang="en-US" sz="25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nombreux</a:t>
            </a:r>
            <a:r>
              <a:rPr lang="en-US" sz="25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ja-JP" altLang="en-US" sz="25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en-US" altLang="ja-JP" sz="25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îlots</a:t>
            </a:r>
            <a:r>
              <a:rPr lang="ja-JP" altLang="en-US" sz="25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r>
              <a:rPr lang="en-US" altLang="ja-JP" sz="25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de </a:t>
            </a:r>
            <a:r>
              <a:rPr lang="en-US" altLang="ja-JP" sz="25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altLang="ja-JP" sz="25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avec </a:t>
            </a:r>
            <a:r>
              <a:rPr lang="en-US" altLang="ja-JP" sz="25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différent</a:t>
            </a:r>
            <a:r>
              <a:rPr lang="en-US" altLang="ja-JP" sz="25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formats/</a:t>
            </a:r>
            <a:r>
              <a:rPr lang="en-US" altLang="ja-JP" sz="25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qualité</a:t>
            </a:r>
            <a:endParaRPr lang="en-US" sz="25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86420" y="726654"/>
            <a:ext cx="2814737" cy="2805563"/>
            <a:chOff x="0" y="0"/>
            <a:chExt cx="3067" cy="3058"/>
          </a:xfrm>
        </p:grpSpPr>
        <p:pic>
          <p:nvPicPr>
            <p:cNvPr id="5428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067" cy="2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82" name="Rectangle 4"/>
            <p:cNvSpPr>
              <a:spLocks/>
            </p:cNvSpPr>
            <p:nvPr/>
          </p:nvSpPr>
          <p:spPr bwMode="auto">
            <a:xfrm>
              <a:off x="195" y="2824"/>
              <a:ext cx="703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a typeface="Gill Sans" pitchFamily="-84" charset="0"/>
                  <a:cs typeface="Gill Sans" pitchFamily="-84" charset="0"/>
                </a:rPr>
                <a:t>GLC2000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610145" y="726654"/>
            <a:ext cx="2189212" cy="2855680"/>
            <a:chOff x="0" y="0"/>
            <a:chExt cx="2341" cy="3054"/>
          </a:xfrm>
        </p:grpSpPr>
        <p:pic>
          <p:nvPicPr>
            <p:cNvPr id="54279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341" cy="28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80" name="Rectangle 7"/>
            <p:cNvSpPr>
              <a:spLocks/>
            </p:cNvSpPr>
            <p:nvPr/>
          </p:nvSpPr>
          <p:spPr bwMode="auto">
            <a:xfrm>
              <a:off x="1481" y="2820"/>
              <a:ext cx="608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a typeface="Gill Sans" pitchFamily="-84" charset="0"/>
                  <a:cs typeface="Gill Sans" pitchFamily="-84" charset="0"/>
                </a:rPr>
                <a:t>CORINE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154276" y="3756408"/>
            <a:ext cx="4840843" cy="2490672"/>
            <a:chOff x="0" y="0"/>
            <a:chExt cx="4960" cy="2551"/>
          </a:xfrm>
        </p:grpSpPr>
        <p:pic>
          <p:nvPicPr>
            <p:cNvPr id="5427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4960" cy="23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4278" name="Rectangle 10"/>
            <p:cNvSpPr>
              <a:spLocks/>
            </p:cNvSpPr>
            <p:nvPr/>
          </p:nvSpPr>
          <p:spPr bwMode="auto">
            <a:xfrm>
              <a:off x="1879" y="2317"/>
              <a:ext cx="978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700" dirty="0">
                  <a:ea typeface="Gill Sans" pitchFamily="-84" charset="0"/>
                  <a:cs typeface="Gill Sans" pitchFamily="-84" charset="0"/>
                </a:rPr>
                <a:t>GLOBCOVER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246221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latin typeface="Calibri"/>
              </a:rPr>
              <a:t>Partage</a:t>
            </a:r>
            <a:r>
              <a:rPr lang="en-US" sz="2600" b="1" dirty="0" smtClean="0">
                <a:latin typeface="Calibri"/>
              </a:rPr>
              <a:t> de </a:t>
            </a:r>
            <a:r>
              <a:rPr lang="en-US" sz="2600" b="1" dirty="0" err="1" smtClean="0">
                <a:latin typeface="Calibri"/>
              </a:rPr>
              <a:t>données</a:t>
            </a:r>
            <a:r>
              <a:rPr lang="en-US" sz="2600" b="1" dirty="0" smtClean="0">
                <a:latin typeface="Calibri"/>
              </a:rPr>
              <a:t> </a:t>
            </a:r>
            <a:r>
              <a:rPr lang="en-US" sz="2600" b="1" dirty="0" err="1" smtClean="0">
                <a:latin typeface="Calibri"/>
              </a:rPr>
              <a:t>géospatiales</a:t>
            </a:r>
            <a:endParaRPr lang="it-IT" sz="2600" b="1" dirty="0">
              <a:latin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1520" y="1076960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j-ea"/>
                <a:cs typeface="+mj-cs"/>
              </a:rPr>
              <a:t>Plan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Introduction aux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données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géospatiales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600" dirty="0" smtClean="0">
                <a:latin typeface="Gill Sans"/>
              </a:rPr>
              <a:t>Situation </a:t>
            </a:r>
            <a:r>
              <a:rPr lang="en-US" sz="2600" dirty="0" err="1" smtClean="0">
                <a:latin typeface="Gill Sans"/>
              </a:rPr>
              <a:t>actuelle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Solutions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269" y="843280"/>
            <a:ext cx="8378651" cy="50255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/>
          </p:cNvSpPr>
          <p:nvPr/>
        </p:nvSpPr>
        <p:spPr bwMode="auto">
          <a:xfrm>
            <a:off x="531282" y="116086"/>
            <a:ext cx="8549093" cy="6875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3300" dirty="0" smtClean="0">
                <a:latin typeface="Gill Sans"/>
                <a:ea typeface="Gill Sans" pitchFamily="-84" charset="0"/>
                <a:cs typeface="Gill Sans" pitchFamily="-84" charset="0"/>
              </a:rPr>
              <a:t>Les </a:t>
            </a:r>
            <a:r>
              <a:rPr lang="en-US" sz="33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33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300" dirty="0" err="1" smtClean="0">
                <a:latin typeface="Gill Sans"/>
                <a:ea typeface="Gill Sans" pitchFamily="-84" charset="0"/>
                <a:cs typeface="Gill Sans" pitchFamily="-84" charset="0"/>
              </a:rPr>
              <a:t>géospatiales</a:t>
            </a:r>
            <a:r>
              <a:rPr lang="en-US" sz="33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300" dirty="0" err="1" smtClean="0">
                <a:latin typeface="Gill Sans"/>
                <a:ea typeface="Gill Sans" pitchFamily="-84" charset="0"/>
                <a:cs typeface="Gill Sans" pitchFamily="-84" charset="0"/>
              </a:rPr>
              <a:t>sont</a:t>
            </a:r>
            <a:r>
              <a:rPr lang="en-US" sz="33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300" dirty="0" err="1" smtClean="0">
                <a:latin typeface="Gill Sans"/>
                <a:ea typeface="Gill Sans" pitchFamily="-84" charset="0"/>
                <a:cs typeface="Gill Sans" pitchFamily="-84" charset="0"/>
              </a:rPr>
              <a:t>difficiles</a:t>
            </a:r>
            <a:r>
              <a:rPr lang="en-US" sz="33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300" dirty="0" err="1" smtClean="0"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sz="33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300" dirty="0" err="1" smtClean="0">
                <a:latin typeface="Gill Sans"/>
                <a:ea typeface="Gill Sans" pitchFamily="-84" charset="0"/>
                <a:cs typeface="Gill Sans" pitchFamily="-84" charset="0"/>
              </a:rPr>
              <a:t>intégrer</a:t>
            </a:r>
            <a:endParaRPr lang="en-US" sz="33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646535" y="4560649"/>
            <a:ext cx="3639965" cy="1827238"/>
            <a:chOff x="-181" y="0"/>
            <a:chExt cx="3261" cy="1637"/>
          </a:xfrm>
        </p:grpSpPr>
        <p:pic>
          <p:nvPicPr>
            <p:cNvPr id="5838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288" cy="1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58381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52" y="0"/>
              <a:ext cx="1728" cy="12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8382" name="Rectangle 5"/>
            <p:cNvSpPr>
              <a:spLocks/>
            </p:cNvSpPr>
            <p:nvPr/>
          </p:nvSpPr>
          <p:spPr bwMode="auto">
            <a:xfrm>
              <a:off x="-181" y="1292"/>
              <a:ext cx="3119" cy="3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500" dirty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500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Politique</a:t>
              </a:r>
              <a:r>
                <a:rPr lang="en-US" sz="2500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500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liée</a:t>
              </a:r>
              <a:r>
                <a:rPr lang="en-US" sz="2500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aux </a:t>
              </a:r>
              <a:r>
                <a:rPr lang="en-US" sz="2500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données</a:t>
              </a:r>
              <a:endParaRPr lang="en-US" sz="2500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143248" y="659817"/>
            <a:ext cx="3143053" cy="3279972"/>
            <a:chOff x="-240" y="-135"/>
            <a:chExt cx="3162" cy="3078"/>
          </a:xfrm>
        </p:grpSpPr>
        <p:sp>
          <p:nvSpPr>
            <p:cNvPr id="58378" name="Rectangle 7"/>
            <p:cNvSpPr>
              <a:spLocks/>
            </p:cNvSpPr>
            <p:nvPr/>
          </p:nvSpPr>
          <p:spPr bwMode="auto">
            <a:xfrm>
              <a:off x="-240" y="1782"/>
              <a:ext cx="3162" cy="11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Documentation </a:t>
              </a:r>
              <a:r>
                <a:rPr lang="en-US" sz="2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manquante</a:t>
              </a:r>
              <a:r>
                <a:rPr lang="en-US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500" dirty="0">
                  <a:latin typeface="Gill Sans"/>
                  <a:ea typeface="Gill Sans" pitchFamily="-84" charset="0"/>
                  <a:cs typeface="Gill Sans" pitchFamily="-84" charset="0"/>
                </a:rPr>
                <a:t>(</a:t>
              </a:r>
              <a:r>
                <a:rPr lang="en-US" sz="2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metadonnées</a:t>
              </a:r>
              <a:r>
                <a:rPr lang="en-US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)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58379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" y="-135"/>
              <a:ext cx="1744" cy="20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15613" y="1857375"/>
            <a:ext cx="2755667" cy="2465034"/>
            <a:chOff x="-79" y="0"/>
            <a:chExt cx="2835" cy="2536"/>
          </a:xfrm>
        </p:grpSpPr>
        <p:sp>
          <p:nvSpPr>
            <p:cNvPr id="58376" name="Rectangle 10"/>
            <p:cNvSpPr>
              <a:spLocks/>
            </p:cNvSpPr>
            <p:nvPr/>
          </p:nvSpPr>
          <p:spPr bwMode="auto">
            <a:xfrm>
              <a:off x="-79" y="1744"/>
              <a:ext cx="2835" cy="7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Incompatibilités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500" dirty="0">
                  <a:latin typeface="Gill Sans"/>
                  <a:ea typeface="Gill Sans" pitchFamily="-84" charset="0"/>
                  <a:cs typeface="Gill Sans" pitchFamily="-84" charset="0"/>
                </a:rPr>
                <a:t>(formats, </a:t>
              </a:r>
              <a:r>
                <a:rPr lang="en-US" sz="2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modèles</a:t>
              </a:r>
              <a:r>
                <a:rPr lang="en-US" sz="2500" dirty="0">
                  <a:latin typeface="Gill Sans"/>
                  <a:ea typeface="Gill Sans" pitchFamily="-84" charset="0"/>
                  <a:cs typeface="Gill Sans" pitchFamily="-84" charset="0"/>
                </a:rPr>
                <a:t>, ...)</a:t>
              </a:r>
            </a:p>
          </p:txBody>
        </p:sp>
        <p:pic>
          <p:nvPicPr>
            <p:cNvPr id="58377" name="Picture 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" y="0"/>
              <a:ext cx="2336" cy="1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578869" y="2259211"/>
            <a:ext cx="2646536" cy="3749352"/>
            <a:chOff x="0" y="0"/>
            <a:chExt cx="2371" cy="3359"/>
          </a:xfrm>
        </p:grpSpPr>
        <p:sp>
          <p:nvSpPr>
            <p:cNvPr id="58374" name="Rectangle 13"/>
            <p:cNvSpPr>
              <a:spLocks/>
            </p:cNvSpPr>
            <p:nvPr/>
          </p:nvSpPr>
          <p:spPr bwMode="auto">
            <a:xfrm>
              <a:off x="3" y="1688"/>
              <a:ext cx="2368" cy="16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Fragmentation des </a:t>
              </a:r>
              <a:r>
                <a:rPr lang="en-US" sz="2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données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Réplicabilité</a:t>
              </a:r>
              <a:r>
                <a:rPr lang="en-US" sz="2500" dirty="0" smtClean="0">
                  <a:latin typeface="Gill Sans"/>
                  <a:ea typeface="Gill Sans" pitchFamily="-84" charset="0"/>
                  <a:cs typeface="Gill Sans" pitchFamily="-84" charset="0"/>
                </a:rPr>
                <a:t> des </a:t>
              </a:r>
              <a:r>
                <a:rPr lang="en-US" sz="2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données</a:t>
              </a:r>
              <a:endParaRPr lang="en-US" sz="2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58375" name="Picture 1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2314" cy="17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" y="1221781"/>
            <a:ext cx="7995920" cy="448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741680"/>
            <a:ext cx="7284720" cy="5463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8930" y="1006316"/>
            <a:ext cx="9135070" cy="2357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ja-JP" altLang="en-US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fr-CH" altLang="ja-JP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La capacité de deux ou plusieurs systèmes ou composants à échanger de l’information et à utiliser l’information échangée</a:t>
            </a:r>
            <a:r>
              <a:rPr lang="ja-JP" altLang="en-US" sz="4000" i="1" dirty="0" smtClean="0"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endParaRPr lang="en-US" altLang="ja-JP" sz="4000" i="1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endParaRPr lang="en-US" sz="4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2821" y="3363754"/>
            <a:ext cx="4018359" cy="30182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5" name="Rectangle 3"/>
          <p:cNvSpPr>
            <a:spLocks/>
          </p:cNvSpPr>
          <p:nvPr/>
        </p:nvSpPr>
        <p:spPr bwMode="auto">
          <a:xfrm>
            <a:off x="2272308" y="101600"/>
            <a:ext cx="218695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b="1" dirty="0" err="1" smtClean="0">
                <a:latin typeface="Calibri"/>
                <a:ea typeface="Gill Sans" pitchFamily="-84" charset="0"/>
                <a:cs typeface="Gill Sans" pitchFamily="-84" charset="0"/>
              </a:rPr>
              <a:t>Interoperabilité</a:t>
            </a:r>
            <a:endParaRPr lang="en-U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73748" y="1232297"/>
            <a:ext cx="3871521" cy="2343052"/>
            <a:chOff x="0" y="0"/>
            <a:chExt cx="3991" cy="2416"/>
          </a:xfrm>
        </p:grpSpPr>
        <p:sp>
          <p:nvSpPr>
            <p:cNvPr id="66572" name="Rectangle 2"/>
            <p:cNvSpPr>
              <a:spLocks/>
            </p:cNvSpPr>
            <p:nvPr/>
          </p:nvSpPr>
          <p:spPr bwMode="auto">
            <a:xfrm>
              <a:off x="0" y="0"/>
              <a:ext cx="3991" cy="19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Technique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en-U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Communication Machine </a:t>
              </a:r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à</a:t>
              </a:r>
              <a:r>
                <a:rPr lang="en-U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 machine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en-U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Interaction </a:t>
              </a:r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modulaire</a:t>
              </a:r>
              <a:r>
                <a:rPr lang="en-U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 entre </a:t>
              </a:r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logiciels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en-US" sz="2000" dirty="0">
                  <a:latin typeface="Gill Sans"/>
                  <a:ea typeface="Gill Sans" pitchFamily="-84" charset="0"/>
                  <a:cs typeface="Gill Sans" pitchFamily="-84" charset="0"/>
                </a:rPr>
                <a:t>APIs</a:t>
              </a:r>
            </a:p>
            <a:p>
              <a:pPr algn="l"/>
              <a:r>
                <a:rPr lang="en-US" sz="2000" dirty="0">
                  <a:latin typeface="Gill Sans"/>
                  <a:ea typeface="Gill Sans" pitchFamily="-84" charset="0"/>
                  <a:cs typeface="Gill Sans" pitchFamily="-84" charset="0"/>
                </a:rPr>
                <a:t>Formats</a:t>
              </a:r>
            </a:p>
            <a:p>
              <a:pPr algn="l"/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Schémas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7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12" y="1029"/>
              <a:ext cx="1664" cy="13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73748" y="4188024"/>
            <a:ext cx="3190130" cy="1544835"/>
            <a:chOff x="0" y="0"/>
            <a:chExt cx="2858" cy="1384"/>
          </a:xfrm>
        </p:grpSpPr>
        <p:sp>
          <p:nvSpPr>
            <p:cNvPr id="66570" name="Rectangle 5"/>
            <p:cNvSpPr>
              <a:spLocks/>
            </p:cNvSpPr>
            <p:nvPr/>
          </p:nvSpPr>
          <p:spPr bwMode="auto">
            <a:xfrm>
              <a:off x="1424" y="0"/>
              <a:ext cx="1434" cy="13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Légal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Droits</a:t>
              </a:r>
              <a:r>
                <a:rPr lang="en-U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digitaux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Appartenance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Responsabilité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Droits</a:t>
              </a:r>
              <a:r>
                <a:rPr lang="en-U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d’auteur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71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384" cy="1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032613" y="1232297"/>
            <a:ext cx="5295305" cy="2955727"/>
            <a:chOff x="0" y="0"/>
            <a:chExt cx="4744" cy="2648"/>
          </a:xfrm>
        </p:grpSpPr>
        <p:sp>
          <p:nvSpPr>
            <p:cNvPr id="66568" name="Rectangle 8"/>
            <p:cNvSpPr>
              <a:spLocks/>
            </p:cNvSpPr>
            <p:nvPr/>
          </p:nvSpPr>
          <p:spPr bwMode="auto">
            <a:xfrm>
              <a:off x="0" y="0"/>
              <a:ext cx="4744" cy="1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l"/>
              <a:r>
                <a:rPr lang="en-US" sz="2000" b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Sémantique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Compréhension</a:t>
              </a:r>
              <a:r>
                <a:rPr lang="en-U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 commune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en-U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Concepts, </a:t>
              </a:r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termes</a:t>
              </a:r>
              <a:r>
                <a:rPr lang="en-U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, … </a:t>
              </a:r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communs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Vocabulaires</a:t>
              </a:r>
              <a:r>
                <a:rPr lang="en-U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spéciaux</a:t>
              </a:r>
              <a:r>
                <a:rPr lang="en-U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interdisciplinaires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69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02" y="1296"/>
              <a:ext cx="2025" cy="1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941452" y="4597674"/>
            <a:ext cx="3521715" cy="1716732"/>
            <a:chOff x="176" y="183"/>
            <a:chExt cx="3154" cy="1538"/>
          </a:xfrm>
        </p:grpSpPr>
        <p:sp>
          <p:nvSpPr>
            <p:cNvPr id="66566" name="Rectangle 11"/>
            <p:cNvSpPr>
              <a:spLocks/>
            </p:cNvSpPr>
            <p:nvPr/>
          </p:nvSpPr>
          <p:spPr bwMode="auto">
            <a:xfrm>
              <a:off x="176" y="183"/>
              <a:ext cx="1551" cy="11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Humain</a:t>
              </a:r>
              <a:endParaRPr lang="en-US" sz="2000" b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en-US" sz="20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Coopération</a:t>
              </a:r>
              <a:r>
                <a:rPr lang="en-U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 Collaboration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l"/>
              <a:r>
                <a:rPr lang="en-US" sz="2000" dirty="0" smtClean="0">
                  <a:latin typeface="Gill Sans"/>
                  <a:ea typeface="Gill Sans" pitchFamily="-84" charset="0"/>
                  <a:cs typeface="Gill Sans" pitchFamily="-84" charset="0"/>
                </a:rPr>
                <a:t>Formations</a:t>
              </a:r>
              <a:endParaRPr lang="en-US" sz="20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66567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82" y="184"/>
              <a:ext cx="1848" cy="15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66565" name="Rectangle 8"/>
          <p:cNvSpPr>
            <a:spLocks/>
          </p:cNvSpPr>
          <p:nvPr/>
        </p:nvSpPr>
        <p:spPr bwMode="auto">
          <a:xfrm>
            <a:off x="1546720" y="355600"/>
            <a:ext cx="6075862" cy="3622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ea typeface="Gill Sans" pitchFamily="-84" charset="0"/>
                <a:cs typeface="Gill Sans" pitchFamily="-84" charset="0"/>
              </a:rPr>
              <a:t>ASPECTS D’UN SYSTEME INTEROPERABLE</a:t>
            </a:r>
            <a:endParaRPr lang="en-US" sz="2600" b="1" dirty="0">
              <a:solidFill>
                <a:schemeClr val="tx1"/>
              </a:solidFill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448528" y="3487043"/>
            <a:ext cx="1682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Autorisations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4" name="Rectangle 2"/>
          <p:cNvSpPr>
            <a:spLocks/>
          </p:cNvSpPr>
          <p:nvPr/>
        </p:nvSpPr>
        <p:spPr bwMode="auto">
          <a:xfrm>
            <a:off x="571866" y="1964531"/>
            <a:ext cx="19364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Droits</a:t>
            </a:r>
            <a:r>
              <a:rPr lang="en-U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d’auteur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5" name="Rectangle 3"/>
          <p:cNvSpPr>
            <a:spLocks/>
          </p:cNvSpPr>
          <p:nvPr/>
        </p:nvSpPr>
        <p:spPr bwMode="auto">
          <a:xfrm>
            <a:off x="6902649" y="4272944"/>
            <a:ext cx="103724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Accords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6" name="Rectangle 4"/>
          <p:cNvSpPr>
            <a:spLocks/>
          </p:cNvSpPr>
          <p:nvPr/>
        </p:nvSpPr>
        <p:spPr bwMode="auto">
          <a:xfrm>
            <a:off x="6232922" y="5661242"/>
            <a:ext cx="19386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Cadre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politique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7" name="Rectangle 5"/>
          <p:cNvSpPr>
            <a:spLocks/>
          </p:cNvSpPr>
          <p:nvPr/>
        </p:nvSpPr>
        <p:spPr bwMode="auto">
          <a:xfrm>
            <a:off x="448528" y="5268337"/>
            <a:ext cx="1495902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Incitations</a:t>
            </a:r>
            <a:r>
              <a:rPr lang="en-U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</a:p>
          <a:p>
            <a:pPr algn="l"/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coopérer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8" name="Rectangle 6"/>
          <p:cNvSpPr>
            <a:spLocks/>
          </p:cNvSpPr>
          <p:nvPr/>
        </p:nvSpPr>
        <p:spPr bwMode="auto">
          <a:xfrm>
            <a:off x="6859241" y="2108377"/>
            <a:ext cx="222326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Modèles</a:t>
            </a:r>
            <a:r>
              <a:rPr lang="en-U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d’affaires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19" name="Rectangle 7"/>
          <p:cNvSpPr>
            <a:spLocks/>
          </p:cNvSpPr>
          <p:nvPr/>
        </p:nvSpPr>
        <p:spPr bwMode="auto">
          <a:xfrm>
            <a:off x="3316163" y="5799742"/>
            <a:ext cx="171200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Infrastructure</a:t>
            </a:r>
          </a:p>
        </p:txBody>
      </p:sp>
      <p:sp>
        <p:nvSpPr>
          <p:cNvPr id="64520" name="Rectangle 8"/>
          <p:cNvSpPr>
            <a:spLocks/>
          </p:cNvSpPr>
          <p:nvPr/>
        </p:nvSpPr>
        <p:spPr bwMode="auto">
          <a:xfrm>
            <a:off x="6902649" y="3075884"/>
            <a:ext cx="103874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Réseaux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1" name="Rectangle 9"/>
          <p:cNvSpPr>
            <a:spLocks/>
          </p:cNvSpPr>
          <p:nvPr/>
        </p:nvSpPr>
        <p:spPr bwMode="auto">
          <a:xfrm>
            <a:off x="2176615" y="1022181"/>
            <a:ext cx="16693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Métadonnées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2" name="Rectangle 10"/>
          <p:cNvSpPr>
            <a:spLocks/>
          </p:cNvSpPr>
          <p:nvPr/>
        </p:nvSpPr>
        <p:spPr bwMode="auto">
          <a:xfrm>
            <a:off x="6023382" y="940780"/>
            <a:ext cx="2540596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Partage</a:t>
            </a:r>
            <a:r>
              <a:rPr lang="en-U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des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meilleures</a:t>
            </a:r>
            <a:r>
              <a:rPr lang="en-US" sz="24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pratiques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64523" name="Rectangle 11"/>
          <p:cNvSpPr>
            <a:spLocks/>
          </p:cNvSpPr>
          <p:nvPr/>
        </p:nvSpPr>
        <p:spPr bwMode="auto">
          <a:xfrm>
            <a:off x="3670101" y="1437680"/>
            <a:ext cx="120946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Standards</a:t>
            </a:r>
          </a:p>
        </p:txBody>
      </p:sp>
      <p:sp>
        <p:nvSpPr>
          <p:cNvPr id="64524" name="Rectangle 12"/>
          <p:cNvSpPr>
            <a:spLocks/>
          </p:cNvSpPr>
          <p:nvPr/>
        </p:nvSpPr>
        <p:spPr bwMode="auto">
          <a:xfrm>
            <a:off x="3670101" y="1438573"/>
            <a:ext cx="120946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Standards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428875" y="2330648"/>
            <a:ext cx="4286250" cy="3214688"/>
            <a:chOff x="0" y="0"/>
            <a:chExt cx="3840" cy="2880"/>
          </a:xfrm>
        </p:grpSpPr>
        <p:pic>
          <p:nvPicPr>
            <p:cNvPr id="68623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840" cy="28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64527" name="Rectangle 15"/>
            <p:cNvSpPr>
              <a:spLocks/>
            </p:cNvSpPr>
            <p:nvPr/>
          </p:nvSpPr>
          <p:spPr bwMode="auto">
            <a:xfrm>
              <a:off x="182" y="1411"/>
              <a:ext cx="355" cy="10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8" name="Rectangle 16"/>
            <p:cNvSpPr>
              <a:spLocks/>
            </p:cNvSpPr>
            <p:nvPr/>
          </p:nvSpPr>
          <p:spPr bwMode="auto">
            <a:xfrm>
              <a:off x="3292" y="163"/>
              <a:ext cx="356" cy="10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76200" algn="ctr" rotWithShape="0">
                <a:schemeClr val="bg2">
                  <a:alpha val="79999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622" name="Rectangle 8"/>
          <p:cNvSpPr>
            <a:spLocks/>
          </p:cNvSpPr>
          <p:nvPr/>
        </p:nvSpPr>
        <p:spPr bwMode="auto">
          <a:xfrm>
            <a:off x="242014" y="80001"/>
            <a:ext cx="9144000" cy="600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FACTEURS FACILITANT L’INTEROPERABILITE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3" grpId="0" autoUpdateAnimBg="0"/>
      <p:bldP spid="64514" grpId="0" autoUpdateAnimBg="0"/>
      <p:bldP spid="64515" grpId="0" autoUpdateAnimBg="0"/>
      <p:bldP spid="64516" grpId="0" autoUpdateAnimBg="0"/>
      <p:bldP spid="64517" grpId="0" autoUpdateAnimBg="0"/>
      <p:bldP spid="64518" grpId="0" autoUpdateAnimBg="0"/>
      <p:bldP spid="64519" grpId="0" autoUpdateAnimBg="0"/>
      <p:bldP spid="64520" grpId="0" autoUpdateAnimBg="0"/>
      <p:bldP spid="64521" grpId="0" autoUpdateAnimBg="0"/>
      <p:bldP spid="64522" grpId="0" autoUpdateAnimBg="0"/>
      <p:bldP spid="64523" grpId="0" autoUpdateAnimBg="0"/>
      <p:bldP spid="6452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/>
          </p:cNvSpPr>
          <p:nvPr/>
        </p:nvSpPr>
        <p:spPr bwMode="auto">
          <a:xfrm>
            <a:off x="843280" y="1204730"/>
            <a:ext cx="8016240" cy="3875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ja-JP" altLang="en-US" sz="3900" i="1" dirty="0" smtClean="0">
                <a:ea typeface="Gill Sans" pitchFamily="-84" charset="0"/>
                <a:cs typeface="Gill Sans" pitchFamily="-84" charset="0"/>
              </a:rPr>
              <a:t>“</a:t>
            </a:r>
            <a:r>
              <a:rPr lang="fr-FR" altLang="ja-JP" sz="3900" i="1" dirty="0" smtClean="0">
                <a:ea typeface="Gill Sans" pitchFamily="-84" charset="0"/>
                <a:cs typeface="Gill Sans" pitchFamily="-84" charset="0"/>
              </a:rPr>
              <a:t>Documents </a:t>
            </a:r>
            <a:r>
              <a:rPr lang="fr-FR" altLang="ja-JP" sz="3900" i="1" dirty="0">
                <a:ea typeface="Gill Sans" pitchFamily="-84" charset="0"/>
                <a:cs typeface="Gill Sans" pitchFamily="-84" charset="0"/>
              </a:rPr>
              <a:t>de référence qui définissent les caractéristiques et fournissent des </a:t>
            </a:r>
            <a:r>
              <a:rPr lang="fr-FR" altLang="ja-JP" sz="3900" i="1" dirty="0" smtClean="0">
                <a:ea typeface="Gill Sans" pitchFamily="-84" charset="0"/>
                <a:cs typeface="Gill Sans" pitchFamily="-84" charset="0"/>
              </a:rPr>
              <a:t>spécifications </a:t>
            </a:r>
            <a:r>
              <a:rPr lang="fr-FR" altLang="ja-JP" sz="3900" i="1" dirty="0">
                <a:ea typeface="Gill Sans" pitchFamily="-84" charset="0"/>
                <a:cs typeface="Gill Sans" pitchFamily="-84" charset="0"/>
              </a:rPr>
              <a:t>techniques pour assurer l’interopérabilité entre les divers composants</a:t>
            </a:r>
            <a:r>
              <a:rPr lang="ja-JP" altLang="en-US" sz="3900" i="1" dirty="0" smtClean="0">
                <a:ea typeface="Gill Sans" pitchFamily="-84" charset="0"/>
                <a:cs typeface="Gill Sans" pitchFamily="-84" charset="0"/>
              </a:rPr>
              <a:t>”</a:t>
            </a:r>
            <a:endParaRPr lang="en-US" altLang="ja-JP" sz="3900" i="1" dirty="0">
              <a:ea typeface="Gill Sans" pitchFamily="-84" charset="0"/>
              <a:cs typeface="Gill Sans" pitchFamily="-84" charset="0"/>
            </a:endParaRPr>
          </a:p>
          <a:p>
            <a:endParaRPr lang="en-US" sz="39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0658" name="Rectangle 3"/>
          <p:cNvSpPr>
            <a:spLocks/>
          </p:cNvSpPr>
          <p:nvPr/>
        </p:nvSpPr>
        <p:spPr bwMode="auto">
          <a:xfrm>
            <a:off x="2771815" y="511567"/>
            <a:ext cx="1674775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b="1" dirty="0">
                <a:latin typeface="Calibri"/>
                <a:ea typeface="Gill Sans" pitchFamily="-84" charset="0"/>
                <a:cs typeface="Gill Sans" pitchFamily="-84" charset="0"/>
              </a:rPr>
              <a:t>STANDARDS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929" y="1169789"/>
            <a:ext cx="9135070" cy="4442520"/>
            <a:chOff x="8" y="0"/>
            <a:chExt cx="8184" cy="3980"/>
          </a:xfrm>
        </p:grpSpPr>
        <p:pic>
          <p:nvPicPr>
            <p:cNvPr id="7270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83" y="0"/>
              <a:ext cx="3416" cy="30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72708" name="Rectangle 3"/>
            <p:cNvSpPr>
              <a:spLocks/>
            </p:cNvSpPr>
            <p:nvPr/>
          </p:nvSpPr>
          <p:spPr bwMode="auto">
            <a:xfrm>
              <a:off x="8" y="3324"/>
              <a:ext cx="8184" cy="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4500" dirty="0" smtClean="0">
                  <a:latin typeface="Gill Sans"/>
                  <a:ea typeface="Gill Sans" pitchFamily="-84" charset="0"/>
                  <a:cs typeface="Gill Sans" pitchFamily="-84" charset="0"/>
                </a:rPr>
                <a:t>La </a:t>
              </a:r>
              <a:r>
                <a:rPr lang="en-US" sz="4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donnée</a:t>
              </a:r>
              <a:r>
                <a:rPr lang="en-US" sz="45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4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peut</a:t>
              </a:r>
              <a:r>
                <a:rPr lang="en-US" sz="45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4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être</a:t>
              </a:r>
              <a:r>
                <a:rPr lang="en-US" sz="45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4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une</a:t>
              </a:r>
              <a:r>
                <a:rPr lang="en-US" sz="45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4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ressource</a:t>
              </a:r>
              <a:r>
                <a:rPr lang="en-US" sz="4500" dirty="0" smtClean="0"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4500" dirty="0" err="1" smtClean="0">
                  <a:latin typeface="Gill Sans"/>
                  <a:ea typeface="Gill Sans" pitchFamily="-84" charset="0"/>
                  <a:cs typeface="Gill Sans" pitchFamily="-84" charset="0"/>
                </a:rPr>
                <a:t>partagée</a:t>
              </a:r>
              <a:endParaRPr lang="en-US" sz="4500" dirty="0"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3440" y="213360"/>
            <a:ext cx="7894320" cy="5920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/>
              <a:t>Partage</a:t>
            </a:r>
            <a:r>
              <a:rPr lang="en-US" sz="2600" b="1" dirty="0"/>
              <a:t> de </a:t>
            </a:r>
            <a:r>
              <a:rPr lang="en-US" sz="2600" b="1" dirty="0" err="1"/>
              <a:t>données</a:t>
            </a:r>
            <a:r>
              <a:rPr lang="en-US" sz="2600" b="1" dirty="0"/>
              <a:t> </a:t>
            </a:r>
            <a:r>
              <a:rPr lang="en-US" sz="2600" b="1" dirty="0" err="1"/>
              <a:t>géospatiales</a:t>
            </a:r>
            <a:endParaRPr lang="it-IT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977" y="492443"/>
            <a:ext cx="7818543" cy="58639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617037" y="2529483"/>
            <a:ext cx="5301235" cy="2419531"/>
            <a:chOff x="7680941" y="3220616"/>
            <a:chExt cx="5301061" cy="2419773"/>
          </a:xfrm>
        </p:grpSpPr>
        <p:sp>
          <p:nvSpPr>
            <p:cNvPr id="8" name="Rectangle 2"/>
            <p:cNvSpPr>
              <a:spLocks/>
            </p:cNvSpPr>
            <p:nvPr/>
          </p:nvSpPr>
          <p:spPr bwMode="auto">
            <a:xfrm>
              <a:off x="7703738" y="3657193"/>
              <a:ext cx="4827474" cy="422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302400" indent="-571500" algn="l">
                <a:buFont typeface="Arial"/>
                <a:buChar char="•"/>
              </a:pPr>
              <a:r>
                <a:rPr lang="en-US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COMPLEXE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9" name="Rectangle 3"/>
            <p:cNvSpPr>
              <a:spLocks/>
            </p:cNvSpPr>
            <p:nvPr/>
          </p:nvSpPr>
          <p:spPr bwMode="auto">
            <a:xfrm>
              <a:off x="7703738" y="4216765"/>
              <a:ext cx="5278264" cy="3955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>
                <a:buFont typeface="Arial" pitchFamily="-84" charset="0"/>
                <a:buChar char="•"/>
              </a:pPr>
              <a:r>
                <a:rPr lang="en-US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MULTIDIMENSIONNEL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" name="Rectangle 4"/>
            <p:cNvSpPr>
              <a:spLocks/>
            </p:cNvSpPr>
            <p:nvPr/>
          </p:nvSpPr>
          <p:spPr bwMode="auto">
            <a:xfrm>
              <a:off x="7703738" y="4683455"/>
              <a:ext cx="5137186" cy="424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 algn="l">
                <a:buFont typeface="Arial" pitchFamily="-8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INTERDEPENDANT</a:t>
              </a:r>
            </a:p>
          </p:txBody>
        </p:sp>
        <p:sp>
          <p:nvSpPr>
            <p:cNvPr id="11" name="Rectangle 5"/>
            <p:cNvSpPr>
              <a:spLocks/>
            </p:cNvSpPr>
            <p:nvPr/>
          </p:nvSpPr>
          <p:spPr bwMode="auto">
            <a:xfrm>
              <a:off x="7680941" y="5107859"/>
              <a:ext cx="4827474" cy="532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marL="571500" indent="-571500" algn="l">
                <a:buFont typeface="Arial" pitchFamily="-84" charset="0"/>
                <a:buChar char="•"/>
              </a:pPr>
              <a:r>
                <a:rPr lang="en-US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CHANGEANT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2" name="Rectangle 10"/>
            <p:cNvSpPr>
              <a:spLocks/>
            </p:cNvSpPr>
            <p:nvPr/>
          </p:nvSpPr>
          <p:spPr bwMode="auto">
            <a:xfrm>
              <a:off x="7870552" y="3220616"/>
              <a:ext cx="4827474" cy="436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2000" dirty="0" smtClean="0">
                  <a:solidFill>
                    <a:schemeClr val="bg1"/>
                  </a:solidFill>
                  <a:ea typeface="Gill Sans" pitchFamily="-84" charset="0"/>
                  <a:cs typeface="Gill Sans" pitchFamily="-84" charset="0"/>
                </a:rPr>
                <a:t>SYSTEME TERRESTRE:</a:t>
              </a:r>
              <a:endParaRPr lang="en-US" sz="2000" dirty="0">
                <a:solidFill>
                  <a:schemeClr val="bg1"/>
                </a:solidFill>
                <a:ea typeface="Gill Sans" pitchFamily="-84" charset="0"/>
                <a:cs typeface="Gill Sans" pitchFamily="-8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080" y="314960"/>
            <a:ext cx="7874000" cy="590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/>
          </p:cNvSpPr>
          <p:nvPr/>
        </p:nvSpPr>
        <p:spPr bwMode="auto">
          <a:xfrm>
            <a:off x="1205508" y="5336302"/>
            <a:ext cx="779958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b="1" i="1" dirty="0">
                <a:ea typeface="Gill Sans" pitchFamily="-84" charset="0"/>
                <a:cs typeface="Gill Sans" pitchFamily="-84" charset="0"/>
              </a:rPr>
              <a:t>Web Processing Service (WPS)</a:t>
            </a:r>
          </a:p>
          <a:p>
            <a:pPr algn="l"/>
            <a:r>
              <a:rPr lang="en-US" sz="2100" dirty="0" err="1" smtClean="0">
                <a:ea typeface="Gill Sans" pitchFamily="-84" charset="0"/>
                <a:cs typeface="Gill Sans" pitchFamily="-84" charset="0"/>
              </a:rPr>
              <a:t>Définit</a:t>
            </a:r>
            <a:r>
              <a:rPr lang="en-US" sz="21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ea typeface="Gill Sans" pitchFamily="-84" charset="0"/>
                <a:cs typeface="Gill Sans" pitchFamily="-84" charset="0"/>
              </a:rPr>
              <a:t>une</a:t>
            </a:r>
            <a:r>
              <a:rPr lang="en-US" sz="21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>
                <a:ea typeface="Gill Sans" pitchFamily="-84" charset="0"/>
                <a:cs typeface="Gill Sans" pitchFamily="-84" charset="0"/>
              </a:rPr>
              <a:t>interface </a:t>
            </a:r>
            <a:r>
              <a:rPr lang="en-US" sz="2100" dirty="0" smtClean="0">
                <a:ea typeface="Gill Sans" pitchFamily="-84" charset="0"/>
                <a:cs typeface="Gill Sans" pitchFamily="-84" charset="0"/>
              </a:rPr>
              <a:t>pour </a:t>
            </a:r>
            <a:r>
              <a:rPr lang="en-US" sz="2100" dirty="0" err="1" smtClean="0">
                <a:ea typeface="Gill Sans" pitchFamily="-84" charset="0"/>
                <a:cs typeface="Gill Sans" pitchFamily="-84" charset="0"/>
              </a:rPr>
              <a:t>partager</a:t>
            </a:r>
            <a:r>
              <a:rPr lang="en-US" sz="2100" dirty="0" smtClean="0">
                <a:ea typeface="Gill Sans" pitchFamily="-84" charset="0"/>
                <a:cs typeface="Gill Sans" pitchFamily="-84" charset="0"/>
              </a:rPr>
              <a:t> des </a:t>
            </a:r>
            <a:r>
              <a:rPr lang="en-US" sz="2100" dirty="0" err="1" smtClean="0">
                <a:ea typeface="Gill Sans" pitchFamily="-84" charset="0"/>
                <a:cs typeface="Gill Sans" pitchFamily="-84" charset="0"/>
              </a:rPr>
              <a:t>algorithmes</a:t>
            </a:r>
            <a:r>
              <a:rPr lang="en-US" sz="2100" dirty="0" smtClean="0"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2100" dirty="0" err="1" smtClean="0">
                <a:ea typeface="Gill Sans" pitchFamily="-84" charset="0"/>
                <a:cs typeface="Gill Sans" pitchFamily="-84" charset="0"/>
              </a:rPr>
              <a:t>géotraitement</a:t>
            </a:r>
            <a:endParaRPr lang="en-US" sz="21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2" name="Rectangle 2"/>
          <p:cNvSpPr>
            <a:spLocks/>
          </p:cNvSpPr>
          <p:nvPr/>
        </p:nvSpPr>
        <p:spPr bwMode="auto">
          <a:xfrm rot="-5400000">
            <a:off x="78618" y="1624196"/>
            <a:ext cx="780381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 err="1" smtClean="0">
                <a:ea typeface="Gill Sans" pitchFamily="-84" charset="0"/>
                <a:cs typeface="Gill Sans" pitchFamily="-84" charset="0"/>
              </a:rPr>
              <a:t>Données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3" name="Rectangle 3"/>
          <p:cNvSpPr>
            <a:spLocks/>
          </p:cNvSpPr>
          <p:nvPr/>
        </p:nvSpPr>
        <p:spPr bwMode="auto">
          <a:xfrm rot="-5400000">
            <a:off x="-148862" y="4319238"/>
            <a:ext cx="1233110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 err="1" smtClean="0">
                <a:ea typeface="Gill Sans" pitchFamily="-84" charset="0"/>
                <a:cs typeface="Gill Sans" pitchFamily="-84" charset="0"/>
              </a:rPr>
              <a:t>Métadonnées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4" name="Rectangle 4"/>
          <p:cNvSpPr>
            <a:spLocks/>
          </p:cNvSpPr>
          <p:nvPr/>
        </p:nvSpPr>
        <p:spPr bwMode="auto">
          <a:xfrm rot="-5400000">
            <a:off x="-29846" y="5666492"/>
            <a:ext cx="988383" cy="261610"/>
          </a:xfrm>
          <a:prstGeom prst="rect">
            <a:avLst/>
          </a:prstGeom>
          <a:noFill/>
          <a:ln w="38100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1700" dirty="0" err="1" smtClean="0">
                <a:ea typeface="Gill Sans" pitchFamily="-84" charset="0"/>
                <a:cs typeface="Gill Sans" pitchFamily="-84" charset="0"/>
              </a:rPr>
              <a:t>Traitement</a:t>
            </a:r>
            <a:endParaRPr lang="en-US" sz="1700" dirty="0"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 rot="10800000">
            <a:off x="1025799" y="3785796"/>
            <a:ext cx="788603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 flipH="1">
            <a:off x="999009" y="5107821"/>
            <a:ext cx="794072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57907" y="3923864"/>
            <a:ext cx="7611790" cy="1052587"/>
            <a:chOff x="0" y="0"/>
            <a:chExt cx="6818" cy="943"/>
          </a:xfrm>
        </p:grpSpPr>
        <p:sp>
          <p:nvSpPr>
            <p:cNvPr id="78865" name="Rectangle 8"/>
            <p:cNvSpPr>
              <a:spLocks/>
            </p:cNvSpPr>
            <p:nvPr/>
          </p:nvSpPr>
          <p:spPr bwMode="auto">
            <a:xfrm>
              <a:off x="392" y="199"/>
              <a:ext cx="6426" cy="5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Catalog Services for the Web (CS-W)</a:t>
              </a:r>
            </a:p>
            <a:p>
              <a:pPr algn="l"/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Definit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plusieurs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interfaces web pour la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découverte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de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données</a:t>
              </a:r>
              <a:endParaRPr lang="en-US" sz="2100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78866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57908" y="2615804"/>
            <a:ext cx="7724178" cy="1052587"/>
            <a:chOff x="0" y="0"/>
            <a:chExt cx="6920" cy="943"/>
          </a:xfrm>
        </p:grpSpPr>
        <p:sp>
          <p:nvSpPr>
            <p:cNvPr id="78863" name="Rectangle 11"/>
            <p:cNvSpPr>
              <a:spLocks/>
            </p:cNvSpPr>
            <p:nvPr/>
          </p:nvSpPr>
          <p:spPr bwMode="auto">
            <a:xfrm>
              <a:off x="352" y="15"/>
              <a:ext cx="6568" cy="8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Web Coverage Service (WCS)</a:t>
              </a:r>
            </a:p>
            <a:p>
              <a:r>
                <a:rPr lang="en-US" sz="2100" dirty="0" err="1">
                  <a:ea typeface="Gill Sans" pitchFamily="-84" charset="0"/>
                  <a:cs typeface="Gill Sans" pitchFamily="-84" charset="0"/>
                </a:rPr>
                <a:t>Protocole</a:t>
              </a:r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HTTP pour </a:t>
              </a:r>
              <a:r>
                <a:rPr lang="en-US" sz="2100" dirty="0" err="1">
                  <a:ea typeface="Gill Sans" pitchFamily="-84" charset="0"/>
                  <a:cs typeface="Gill Sans" pitchFamily="-84" charset="0"/>
                </a:rPr>
                <a:t>publier</a:t>
              </a: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 des </a:t>
              </a:r>
              <a:r>
                <a:rPr lang="ja-JP" altLang="en-US" sz="2100" dirty="0" smtClean="0"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en-US" altLang="ja-JP" sz="2100" dirty="0" err="1">
                  <a:ea typeface="Gill Sans" pitchFamily="-84" charset="0"/>
                  <a:cs typeface="Gill Sans" pitchFamily="-84" charset="0"/>
                </a:rPr>
                <a:t>coverages</a:t>
              </a:r>
              <a:r>
                <a:rPr lang="ja-JP" altLang="en-US" sz="2100" dirty="0">
                  <a:ea typeface="Gill Sans" pitchFamily="-84" charset="0"/>
                  <a:cs typeface="Gill Sans" pitchFamily="-84" charset="0"/>
                </a:rPr>
                <a:t>”</a:t>
              </a:r>
              <a:r>
                <a:rPr lang="en-US" altLang="ja-JP" sz="2100" dirty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altLang="ja-JP" sz="2100" dirty="0" smtClean="0">
                  <a:ea typeface="Gill Sans" pitchFamily="-84" charset="0"/>
                  <a:cs typeface="Gill Sans" pitchFamily="-84" charset="0"/>
                </a:rPr>
                <a:t>(</a:t>
              </a:r>
              <a:r>
                <a:rPr lang="en-US" altLang="ja-JP" sz="2100" dirty="0" err="1" smtClean="0">
                  <a:ea typeface="Gill Sans" pitchFamily="-84" charset="0"/>
                  <a:cs typeface="Gill Sans" pitchFamily="-84" charset="0"/>
                </a:rPr>
                <a:t>données</a:t>
              </a:r>
              <a:r>
                <a:rPr lang="en-US" altLang="ja-JP" sz="2100" dirty="0" smtClean="0">
                  <a:ea typeface="Gill Sans" pitchFamily="-84" charset="0"/>
                  <a:cs typeface="Gill Sans" pitchFamily="-84" charset="0"/>
                </a:rPr>
                <a:t> raster </a:t>
              </a:r>
              <a:br>
                <a:rPr lang="en-US" altLang="ja-JP" sz="2100" dirty="0" smtClean="0">
                  <a:ea typeface="Gill Sans" pitchFamily="-84" charset="0"/>
                  <a:cs typeface="Gill Sans" pitchFamily="-84" charset="0"/>
                </a:rPr>
              </a:br>
              <a:r>
                <a:rPr lang="en-US" altLang="ja-JP" sz="2100" dirty="0" smtClean="0">
                  <a:ea typeface="Gill Sans" pitchFamily="-84" charset="0"/>
                  <a:cs typeface="Gill Sans" pitchFamily="-84" charset="0"/>
                </a:rPr>
                <a:t>multi</a:t>
              </a:r>
              <a:r>
                <a:rPr lang="en-US" altLang="ja-JP" sz="2100" dirty="0">
                  <a:ea typeface="Gill Sans" pitchFamily="-84" charset="0"/>
                  <a:cs typeface="Gill Sans" pitchFamily="-84" charset="0"/>
                </a:rPr>
                <a:t>-</a:t>
              </a:r>
              <a:r>
                <a:rPr lang="en-US" altLang="ja-JP" sz="2100" dirty="0" err="1" smtClean="0">
                  <a:ea typeface="Gill Sans" pitchFamily="-84" charset="0"/>
                  <a:cs typeface="Gill Sans" pitchFamily="-84" charset="0"/>
                </a:rPr>
                <a:t>bandes</a:t>
              </a:r>
              <a:r>
                <a:rPr lang="en-US" altLang="ja-JP" sz="2100" dirty="0" smtClean="0">
                  <a:ea typeface="Gill Sans" pitchFamily="-84" charset="0"/>
                  <a:cs typeface="Gill Sans" pitchFamily="-84" charset="0"/>
                </a:rPr>
                <a:t>) </a:t>
              </a:r>
              <a:r>
                <a:rPr lang="en-US" altLang="ja-JP" sz="2100" dirty="0" err="1" smtClean="0">
                  <a:ea typeface="Gill Sans" pitchFamily="-84" charset="0"/>
                  <a:cs typeface="Gill Sans" pitchFamily="-84" charset="0"/>
                </a:rPr>
                <a:t>auxquelles</a:t>
              </a:r>
              <a:r>
                <a:rPr lang="en-US" altLang="ja-JP" sz="2100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altLang="ja-JP" sz="2100" dirty="0" err="1" smtClean="0">
                  <a:ea typeface="Gill Sans" pitchFamily="-84" charset="0"/>
                  <a:cs typeface="Gill Sans" pitchFamily="-84" charset="0"/>
                </a:rPr>
                <a:t>peuvent</a:t>
              </a:r>
              <a:r>
                <a:rPr lang="en-US" altLang="ja-JP" sz="2100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altLang="ja-JP" sz="2100" dirty="0" err="1" smtClean="0">
                  <a:ea typeface="Gill Sans" pitchFamily="-84" charset="0"/>
                  <a:cs typeface="Gill Sans" pitchFamily="-84" charset="0"/>
                </a:rPr>
                <a:t>accéder</a:t>
              </a:r>
              <a:r>
                <a:rPr lang="en-US" altLang="ja-JP" sz="2100" dirty="0" smtClean="0">
                  <a:ea typeface="Gill Sans" pitchFamily="-84" charset="0"/>
                  <a:cs typeface="Gill Sans" pitchFamily="-84" charset="0"/>
                </a:rPr>
                <a:t> les clients</a:t>
              </a:r>
              <a:r>
                <a:rPr lang="en-US" altLang="ja-JP" sz="2100" dirty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(</a:t>
              </a:r>
              <a:r>
                <a:rPr lang="en-US" sz="2100" dirty="0" err="1">
                  <a:ea typeface="Gill Sans" pitchFamily="-84" charset="0"/>
                  <a:cs typeface="Gill Sans" pitchFamily="-84" charset="0"/>
                </a:rPr>
                <a:t>GeoTiff</a:t>
              </a: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, HDF)</a:t>
              </a:r>
            </a:p>
          </p:txBody>
        </p:sp>
        <p:pic>
          <p:nvPicPr>
            <p:cNvPr id="78864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57908" y="1083043"/>
            <a:ext cx="8100342" cy="1292572"/>
            <a:chOff x="0" y="-134"/>
            <a:chExt cx="7257" cy="1158"/>
          </a:xfrm>
        </p:grpSpPr>
        <p:sp>
          <p:nvSpPr>
            <p:cNvPr id="78861" name="Rectangle 14"/>
            <p:cNvSpPr>
              <a:spLocks/>
            </p:cNvSpPr>
            <p:nvPr/>
          </p:nvSpPr>
          <p:spPr bwMode="auto">
            <a:xfrm>
              <a:off x="304" y="-134"/>
              <a:ext cx="6953" cy="1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Web Feature Service (WFS)</a:t>
              </a:r>
            </a:p>
            <a:p>
              <a:r>
                <a:rPr lang="en-US" sz="2100" dirty="0" err="1">
                  <a:ea typeface="Gill Sans" pitchFamily="-84" charset="0"/>
                  <a:cs typeface="Gill Sans" pitchFamily="-84" charset="0"/>
                </a:rPr>
                <a:t>Protocole</a:t>
              </a:r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HTTP pour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publier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des collections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d’entités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qui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peuvent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être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interrogées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et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mises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à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jour par les clients (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entités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publiées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en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tant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que</a:t>
              </a: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GML</a:t>
              </a: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,…)</a:t>
              </a:r>
            </a:p>
          </p:txBody>
        </p:sp>
        <p:pic>
          <p:nvPicPr>
            <p:cNvPr id="78862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347" y="347"/>
              <a:ext cx="934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757908" y="8930"/>
            <a:ext cx="9439796" cy="1053703"/>
            <a:chOff x="0" y="0"/>
            <a:chExt cx="8456" cy="944"/>
          </a:xfrm>
        </p:grpSpPr>
        <p:sp>
          <p:nvSpPr>
            <p:cNvPr id="78859" name="Rectangle 17"/>
            <p:cNvSpPr>
              <a:spLocks/>
            </p:cNvSpPr>
            <p:nvPr/>
          </p:nvSpPr>
          <p:spPr bwMode="auto">
            <a:xfrm>
              <a:off x="272" y="139"/>
              <a:ext cx="8184" cy="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2100" b="1" i="1" dirty="0">
                  <a:ea typeface="Gill Sans" pitchFamily="-84" charset="0"/>
                  <a:cs typeface="Gill Sans" pitchFamily="-84" charset="0"/>
                </a:rPr>
                <a:t>Web Mapping Service (WMS)</a:t>
              </a:r>
              <a:br>
                <a:rPr lang="en-US" sz="2100" b="1" i="1" dirty="0">
                  <a:ea typeface="Gill Sans" pitchFamily="-84" charset="0"/>
                  <a:cs typeface="Gill Sans" pitchFamily="-84" charset="0"/>
                </a:rPr>
              </a:b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Protocole</a:t>
              </a:r>
              <a:r>
                <a:rPr lang="en-US" sz="2100" b="1" i="1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HTTP pour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publier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une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collection de couches en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tant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100" dirty="0" err="1" smtClean="0">
                  <a:ea typeface="Gill Sans" pitchFamily="-84" charset="0"/>
                  <a:cs typeface="Gill Sans" pitchFamily="-84" charset="0"/>
                </a:rPr>
                <a:t>que</a:t>
              </a: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 carte </a:t>
              </a:r>
              <a:br>
                <a:rPr lang="en-US" sz="2100" dirty="0" smtClean="0">
                  <a:ea typeface="Gill Sans" pitchFamily="-84" charset="0"/>
                  <a:cs typeface="Gill Sans" pitchFamily="-84" charset="0"/>
                </a:rPr>
              </a:br>
              <a:r>
                <a:rPr lang="en-US" sz="2100" dirty="0" smtClean="0">
                  <a:ea typeface="Gill Sans" pitchFamily="-84" charset="0"/>
                  <a:cs typeface="Gill Sans" pitchFamily="-84" charset="0"/>
                </a:rPr>
                <a:t>(</a:t>
              </a:r>
              <a:r>
                <a:rPr lang="en-US" sz="2100" dirty="0">
                  <a:ea typeface="Gill Sans" pitchFamily="-84" charset="0"/>
                  <a:cs typeface="Gill Sans" pitchFamily="-84" charset="0"/>
                </a:rPr>
                <a:t>PNG, JPEG)</a:t>
              </a:r>
            </a:p>
          </p:txBody>
        </p:sp>
        <p:pic>
          <p:nvPicPr>
            <p:cNvPr id="78860" name="Picture 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-350" y="350"/>
              <a:ext cx="943" cy="2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1" grpId="0" autoUpdateAnimBg="0"/>
      <p:bldP spid="71682" grpId="0" animBg="1" autoUpdateAnimBg="0"/>
      <p:bldP spid="71683" grpId="0" animBg="1" autoUpdateAnimBg="0"/>
      <p:bldP spid="71684" grpId="0" animBg="1" autoUpdateAnimBg="0"/>
      <p:bldP spid="71685" grpId="0" animBg="1"/>
      <p:bldP spid="7168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/>
          </p:cNvSpPr>
          <p:nvPr/>
        </p:nvSpPr>
        <p:spPr bwMode="auto">
          <a:xfrm>
            <a:off x="169664" y="1665387"/>
            <a:ext cx="8795742" cy="35093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http://preview.grid.unep.ch:8080/geoserver/wfs?bbox=112.90721 ,-54.75389 ,158.96037 ,-10.1357 </a:t>
            </a: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&amp;styles=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cyclones_style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&amp;request=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GetFeature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&amp;version=1.0.0</a:t>
            </a: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typename</a:t>
            </a:r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=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preview:cy_intensity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&amp;</a:t>
            </a:r>
            <a:r>
              <a:rPr lang="en-US" sz="3400" dirty="0" err="1">
                <a:latin typeface="Gill Sans"/>
                <a:ea typeface="Gill Sans" pitchFamily="-84" charset="0"/>
                <a:cs typeface="Gill Sans" pitchFamily="-84" charset="0"/>
              </a:rPr>
              <a:t>srs</a:t>
            </a:r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=EPSG:4326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9" grpId="0" build="p" autoUpdateAnimBg="0" advAuto="70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080" y="365760"/>
            <a:ext cx="7741920" cy="5806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960" y="-1116"/>
            <a:ext cx="8566109" cy="65104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49" y="0"/>
            <a:ext cx="9482212" cy="8094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9874" name="Rectangle 2"/>
          <p:cNvSpPr>
            <a:spLocks/>
          </p:cNvSpPr>
          <p:nvPr/>
        </p:nvSpPr>
        <p:spPr bwMode="auto">
          <a:xfrm>
            <a:off x="0" y="129480"/>
            <a:ext cx="9135070" cy="155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4400" dirty="0" smtClean="0">
                <a:latin typeface="Gill Sans"/>
                <a:ea typeface="Gill Sans" pitchFamily="-84" charset="0"/>
                <a:cs typeface="Gill Sans" pitchFamily="-84" charset="0"/>
              </a:rPr>
              <a:t>Comment connecter des sources de </a:t>
            </a:r>
            <a:r>
              <a:rPr lang="en-US" sz="44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4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400" dirty="0" err="1" smtClean="0">
                <a:latin typeface="Gill Sans"/>
                <a:ea typeface="Gill Sans" pitchFamily="-84" charset="0"/>
                <a:cs typeface="Gill Sans" pitchFamily="-84" charset="0"/>
              </a:rPr>
              <a:t>distribuées</a:t>
            </a:r>
            <a:r>
              <a:rPr lang="en-US" sz="4400" dirty="0" smtClean="0">
                <a:latin typeface="Gill Sans"/>
                <a:ea typeface="Gill Sans" pitchFamily="-84" charset="0"/>
                <a:cs typeface="Gill Sans" pitchFamily="-84" charset="0"/>
              </a:rPr>
              <a:t> &amp; </a:t>
            </a:r>
            <a:r>
              <a:rPr lang="en-US" sz="4400" dirty="0" err="1" smtClean="0">
                <a:latin typeface="Gill Sans"/>
                <a:ea typeface="Gill Sans" pitchFamily="-84" charset="0"/>
                <a:cs typeface="Gill Sans" pitchFamily="-84" charset="0"/>
              </a:rPr>
              <a:t>hétérogènes</a:t>
            </a:r>
            <a:r>
              <a:rPr lang="en-US" sz="4400" dirty="0" smtClean="0">
                <a:latin typeface="Gill Sans"/>
                <a:ea typeface="Gill Sans" pitchFamily="-84" charset="0"/>
                <a:cs typeface="Gill Sans" pitchFamily="-84" charset="0"/>
              </a:rPr>
              <a:t>?</a:t>
            </a:r>
            <a:endParaRPr lang="en-U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/>
          </p:cNvSpPr>
          <p:nvPr/>
        </p:nvSpPr>
        <p:spPr bwMode="auto">
          <a:xfrm>
            <a:off x="3941341" y="2924473"/>
            <a:ext cx="1177944" cy="969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6300" dirty="0">
                <a:latin typeface="Gill Sans"/>
                <a:ea typeface="Gill Sans" pitchFamily="-84" charset="0"/>
                <a:cs typeface="Gill Sans" pitchFamily="-84" charset="0"/>
              </a:rPr>
              <a:t>SDI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/>
          </p:cNvSpPr>
          <p:nvPr/>
        </p:nvSpPr>
        <p:spPr bwMode="auto">
          <a:xfrm>
            <a:off x="0" y="2924473"/>
            <a:ext cx="9135070" cy="1000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6300" dirty="0">
                <a:latin typeface="Gill Sans"/>
                <a:ea typeface="Gill Sans" pitchFamily="-84" charset="0"/>
                <a:cs typeface="Gill Sans" pitchFamily="-84" charset="0"/>
              </a:rPr>
              <a:t>Spatial Data Infrastructure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/>
          </p:cNvSpPr>
          <p:nvPr/>
        </p:nvSpPr>
        <p:spPr bwMode="auto">
          <a:xfrm>
            <a:off x="325120" y="3200400"/>
            <a:ext cx="8524240" cy="2741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Environnement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favorable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permettant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un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accès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une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utilisation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facilitée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aux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géospatiales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ctr"/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Les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SDIs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sont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plus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qu’un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simple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dépôt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ctr"/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Découverte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visualisation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évaluation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accès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aux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l’information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géospatiales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2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0"/>
            <a:ext cx="5563195" cy="2781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45059"/>
            <a:ext cx="9144000" cy="45541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46480" y="112042"/>
            <a:ext cx="8088064" cy="1357313"/>
            <a:chOff x="938" y="0"/>
            <a:chExt cx="7246" cy="1216"/>
          </a:xfrm>
        </p:grpSpPr>
        <p:sp>
          <p:nvSpPr>
            <p:cNvPr id="95235" name="Rectangle 3"/>
            <p:cNvSpPr>
              <a:spLocks/>
            </p:cNvSpPr>
            <p:nvPr/>
          </p:nvSpPr>
          <p:spPr bwMode="auto">
            <a:xfrm>
              <a:off x="938" y="0"/>
              <a:ext cx="7246" cy="1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ja-JP" altLang="en-US" sz="20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fr-CH" altLang="ja-JP" sz="20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une ombrelle de politiques, standards et procédures sous lesquelles les organisations et technologies interagissent pour favoriser une utilisation, gestion et production plus efficace des données géospatiales</a:t>
              </a:r>
              <a:r>
                <a:rPr lang="ja-JP" altLang="en-US" sz="20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”</a:t>
              </a:r>
              <a:endParaRPr lang="en-US" sz="20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95236" name="Rectangle 4"/>
            <p:cNvSpPr>
              <a:spLocks/>
            </p:cNvSpPr>
            <p:nvPr/>
          </p:nvSpPr>
          <p:spPr bwMode="auto">
            <a:xfrm>
              <a:off x="6218" y="951"/>
              <a:ext cx="1346" cy="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ts val="1687"/>
                </a:spcBef>
              </a:pPr>
              <a:r>
                <a:rPr lang="en-US" sz="2000" i="1" dirty="0">
                  <a:latin typeface="Gill Sans"/>
                  <a:ea typeface="Gill Sans" pitchFamily="-84" charset="0"/>
                  <a:cs typeface="Gill Sans" pitchFamily="-84" charset="0"/>
                </a:rPr>
                <a:t>GSDI (2004)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/>
              <a:t>Partage</a:t>
            </a:r>
            <a:r>
              <a:rPr lang="en-US" sz="2600" b="1" dirty="0"/>
              <a:t> de </a:t>
            </a:r>
            <a:r>
              <a:rPr lang="en-US" sz="2600" b="1" dirty="0" err="1"/>
              <a:t>données</a:t>
            </a:r>
            <a:r>
              <a:rPr lang="en-US" sz="2600" b="1" dirty="0"/>
              <a:t> </a:t>
            </a:r>
            <a:r>
              <a:rPr lang="en-US" sz="2600" b="1" dirty="0" err="1"/>
              <a:t>géospatiales</a:t>
            </a:r>
            <a:endParaRPr lang="it-IT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92443"/>
            <a:ext cx="75184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4196" y="205383"/>
            <a:ext cx="4875609" cy="4875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7282" name="Rectangle 2"/>
          <p:cNvSpPr>
            <a:spLocks/>
          </p:cNvSpPr>
          <p:nvPr/>
        </p:nvSpPr>
        <p:spPr bwMode="auto">
          <a:xfrm>
            <a:off x="0" y="4791662"/>
            <a:ext cx="9135070" cy="17136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Dévérouiller</a:t>
            </a:r>
            <a:r>
              <a:rPr lang="en-US" sz="40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le </a:t>
            </a:r>
            <a:r>
              <a:rPr lang="en-US" sz="40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pouvoir</a:t>
            </a:r>
            <a:r>
              <a:rPr lang="en-US" sz="40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des </a:t>
            </a:r>
            <a:r>
              <a:rPr lang="en-US" sz="40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données</a:t>
            </a:r>
            <a:r>
              <a:rPr lang="en-US" sz="40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, de </a:t>
            </a:r>
            <a:r>
              <a:rPr lang="en-US" sz="4000" dirty="0" err="1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l’informaiton</a:t>
            </a:r>
            <a:r>
              <a:rPr lang="en-US" sz="4000" dirty="0" smtClean="0">
                <a:latin typeface="Lucida Grande" pitchFamily="-84" charset="0"/>
                <a:ea typeface="Lucida Grande" pitchFamily="-84" charset="0"/>
                <a:cs typeface="Lucida Grande" pitchFamily="-84" charset="0"/>
                <a:sym typeface="Lucida Grande" pitchFamily="-84" charset="0"/>
              </a:rPr>
              <a:t> et  des services</a:t>
            </a:r>
            <a:endParaRPr lang="en-US" sz="4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509117" y="366117"/>
            <a:ext cx="5794251" cy="5794251"/>
            <a:chOff x="1509117" y="366117"/>
            <a:chExt cx="6125766" cy="6125766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1509117" y="366117"/>
              <a:ext cx="6125766" cy="6125766"/>
              <a:chOff x="0" y="0"/>
              <a:chExt cx="5488" cy="5488"/>
            </a:xfrm>
          </p:grpSpPr>
          <p:grpSp>
            <p:nvGrpSpPr>
              <p:cNvPr id="3" name="Group 2"/>
              <p:cNvGrpSpPr>
                <a:grpSpLocks/>
              </p:cNvGrpSpPr>
              <p:nvPr/>
            </p:nvGrpSpPr>
            <p:grpSpPr bwMode="auto">
              <a:xfrm>
                <a:off x="0" y="0"/>
                <a:ext cx="5488" cy="5488"/>
                <a:chOff x="0" y="0"/>
                <a:chExt cx="5488" cy="5488"/>
              </a:xfrm>
            </p:grpSpPr>
            <p:sp>
              <p:nvSpPr>
                <p:cNvPr id="92163" name="Oval 3"/>
                <p:cNvSpPr>
                  <a:spLocks/>
                </p:cNvSpPr>
                <p:nvPr/>
              </p:nvSpPr>
              <p:spPr bwMode="auto">
                <a:xfrm>
                  <a:off x="0" y="0"/>
                  <a:ext cx="5488" cy="5488"/>
                </a:xfrm>
                <a:prstGeom prst="ellipse">
                  <a:avLst/>
                </a:prstGeom>
                <a:solidFill>
                  <a:srgbClr val="D9EACA"/>
                </a:solidFill>
                <a:ln w="12700" cap="flat">
                  <a:noFill/>
                  <a:miter lim="800000"/>
                  <a:headEnd type="none" w="med" len="med"/>
                  <a:tailEnd type="none" w="med" len="med"/>
                </a:ln>
                <a:effectLst>
                  <a:outerShdw blurRad="76200" algn="ctr" rotWithShape="0">
                    <a:schemeClr val="bg2">
                      <a:alpha val="79999"/>
                    </a:schemeClr>
                  </a:outerShdw>
                </a:effectLst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52" name="Rectangle 4"/>
                <p:cNvSpPr>
                  <a:spLocks/>
                </p:cNvSpPr>
                <p:nvPr/>
              </p:nvSpPr>
              <p:spPr bwMode="auto">
                <a:xfrm rot="2683557">
                  <a:off x="3629" y="1025"/>
                  <a:ext cx="1405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dirty="0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GOUVERNANCE</a:t>
                  </a:r>
                  <a:endParaRPr lang="en-US" dirty="0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3" name="Rectangle 5"/>
                <p:cNvSpPr>
                  <a:spLocks/>
                </p:cNvSpPr>
                <p:nvPr/>
              </p:nvSpPr>
              <p:spPr bwMode="auto">
                <a:xfrm rot="18858788">
                  <a:off x="439" y="1051"/>
                  <a:ext cx="1405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dirty="0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GOUVERNANCE</a:t>
                  </a:r>
                  <a:endParaRPr lang="en-US" dirty="0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4" name="Rectangle 6"/>
                <p:cNvSpPr>
                  <a:spLocks/>
                </p:cNvSpPr>
                <p:nvPr/>
              </p:nvSpPr>
              <p:spPr bwMode="auto">
                <a:xfrm rot="2683557">
                  <a:off x="455" y="4204"/>
                  <a:ext cx="1405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dirty="0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GOUVERNANCE</a:t>
                  </a:r>
                  <a:endParaRPr lang="en-US" dirty="0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  <p:sp>
              <p:nvSpPr>
                <p:cNvPr id="99355" name="Rectangle 7"/>
                <p:cNvSpPr>
                  <a:spLocks/>
                </p:cNvSpPr>
                <p:nvPr/>
              </p:nvSpPr>
              <p:spPr bwMode="auto">
                <a:xfrm rot="18858788">
                  <a:off x="3651" y="4167"/>
                  <a:ext cx="1405" cy="26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dirty="0" smtClean="0">
                      <a:solidFill>
                        <a:srgbClr val="676767"/>
                      </a:solidFill>
                      <a:ea typeface="Gill Sans" pitchFamily="-84" charset="0"/>
                      <a:cs typeface="Gill Sans" pitchFamily="-84" charset="0"/>
                    </a:rPr>
                    <a:t>GOUVERNANCE</a:t>
                  </a:r>
                  <a:endParaRPr lang="en-US" dirty="0">
                    <a:solidFill>
                      <a:srgbClr val="676767"/>
                    </a:solidFill>
                    <a:ea typeface="Gill Sans" pitchFamily="-84" charset="0"/>
                    <a:cs typeface="Gill Sans" pitchFamily="-84" charset="0"/>
                  </a:endParaRPr>
                </a:p>
              </p:txBody>
            </p:sp>
          </p:grp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1080" y="1094"/>
                <a:ext cx="3311" cy="3276"/>
                <a:chOff x="0" y="0"/>
                <a:chExt cx="3311" cy="3275"/>
              </a:xfrm>
            </p:grpSpPr>
            <p:sp>
              <p:nvSpPr>
                <p:cNvPr id="99347" name="Line 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384" y="1649"/>
                  <a:ext cx="927" cy="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48" name="Line 10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0" y="1649"/>
                  <a:ext cx="927" cy="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49" name="Line 11"/>
                <p:cNvSpPr>
                  <a:spLocks noChangeShapeType="1"/>
                </p:cNvSpPr>
                <p:nvPr/>
              </p:nvSpPr>
              <p:spPr bwMode="auto">
                <a:xfrm>
                  <a:off x="1663" y="0"/>
                  <a:ext cx="0" cy="93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350" name="Line 12"/>
                <p:cNvSpPr>
                  <a:spLocks noChangeShapeType="1"/>
                </p:cNvSpPr>
                <p:nvPr/>
              </p:nvSpPr>
              <p:spPr bwMode="auto">
                <a:xfrm>
                  <a:off x="1664" y="2345"/>
                  <a:ext cx="0" cy="930"/>
                </a:xfrm>
                <a:prstGeom prst="line">
                  <a:avLst/>
                </a:prstGeom>
                <a:noFill/>
                <a:ln w="127000">
                  <a:solidFill>
                    <a:srgbClr val="4D4D4D"/>
                  </a:solidFill>
                  <a:miter lim="800000"/>
                  <a:headEnd type="stealth" w="med" len="med"/>
                  <a:tailEnd type="stealth" w="med" len="med"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759399" y="2634258"/>
              <a:ext cx="1616273" cy="1589484"/>
              <a:chOff x="0" y="0"/>
              <a:chExt cx="1448" cy="1424"/>
            </a:xfrm>
          </p:grpSpPr>
          <p:sp>
            <p:nvSpPr>
              <p:cNvPr id="92174" name="Oval 14"/>
              <p:cNvSpPr>
                <a:spLocks/>
              </p:cNvSpPr>
              <p:nvPr/>
            </p:nvSpPr>
            <p:spPr bwMode="auto">
              <a:xfrm>
                <a:off x="0" y="0"/>
                <a:ext cx="1448" cy="1424"/>
              </a:xfrm>
              <a:prstGeom prst="ellipse">
                <a:avLst/>
              </a:prstGeom>
              <a:solidFill>
                <a:srgbClr val="6293FE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44" name="Rectangle 15"/>
              <p:cNvSpPr>
                <a:spLocks/>
              </p:cNvSpPr>
              <p:nvPr/>
            </p:nvSpPr>
            <p:spPr bwMode="auto">
              <a:xfrm>
                <a:off x="434" y="588"/>
                <a:ext cx="587" cy="2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ea typeface="Gill Sans" pitchFamily="-84" charset="0"/>
                    <a:cs typeface="Gill Sans" pitchFamily="-84" charset="0"/>
                  </a:rPr>
                  <a:t>VISION</a:t>
                </a:r>
              </a:p>
            </p:txBody>
          </p: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4018360" y="482203"/>
              <a:ext cx="1116211" cy="1107281"/>
              <a:chOff x="0" y="0"/>
              <a:chExt cx="1000" cy="992"/>
            </a:xfrm>
          </p:grpSpPr>
          <p:sp>
            <p:nvSpPr>
              <p:cNvPr id="92177" name="Oval 17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42" name="Rectangle 18"/>
              <p:cNvSpPr>
                <a:spLocks/>
              </p:cNvSpPr>
              <p:nvPr/>
            </p:nvSpPr>
            <p:spPr bwMode="auto">
              <a:xfrm>
                <a:off x="28" y="296"/>
                <a:ext cx="972" cy="2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 smtClean="0">
                    <a:ea typeface="Gill Sans" pitchFamily="-84" charset="0"/>
                    <a:cs typeface="Gill Sans" pitchFamily="-84" charset="0"/>
                  </a:rPr>
                  <a:t>DONNEES</a:t>
                </a:r>
                <a:endParaRPr lang="en-US" sz="2000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6429375" y="2875360"/>
              <a:ext cx="1197694" cy="1107281"/>
              <a:chOff x="0" y="0"/>
              <a:chExt cx="1073" cy="992"/>
            </a:xfrm>
          </p:grpSpPr>
          <p:sp>
            <p:nvSpPr>
              <p:cNvPr id="92180" name="Oval 20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40" name="Rectangle 21"/>
              <p:cNvSpPr>
                <a:spLocks/>
              </p:cNvSpPr>
              <p:nvPr/>
            </p:nvSpPr>
            <p:spPr bwMode="auto">
              <a:xfrm>
                <a:off x="16" y="296"/>
                <a:ext cx="1057" cy="2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 smtClean="0">
                    <a:ea typeface="Gill Sans" pitchFamily="-84" charset="0"/>
                    <a:cs typeface="Gill Sans" pitchFamily="-84" charset="0"/>
                  </a:rPr>
                  <a:t>CAPACITES</a:t>
                </a:r>
                <a:endParaRPr lang="en-US" sz="2000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4018360" y="5268516"/>
              <a:ext cx="1107281" cy="1107281"/>
              <a:chOff x="0" y="0"/>
              <a:chExt cx="992" cy="992"/>
            </a:xfrm>
          </p:grpSpPr>
          <p:sp>
            <p:nvSpPr>
              <p:cNvPr id="92183" name="Oval 23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38" name="Rectangle 24"/>
              <p:cNvSpPr>
                <a:spLocks/>
              </p:cNvSpPr>
              <p:nvPr/>
            </p:nvSpPr>
            <p:spPr bwMode="auto">
              <a:xfrm>
                <a:off x="64" y="314"/>
                <a:ext cx="860" cy="36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500" dirty="0" smtClean="0">
                    <a:ea typeface="Gill Sans" pitchFamily="-84" charset="0"/>
                    <a:cs typeface="Gill Sans" pitchFamily="-84" charset="0"/>
                  </a:rPr>
                  <a:t>FONDS</a:t>
                </a:r>
                <a:endParaRPr lang="en-US" sz="2500" dirty="0">
                  <a:ea typeface="Gill Sans" pitchFamily="-84" charset="0"/>
                  <a:cs typeface="Gill Sans" pitchFamily="-84" charset="0"/>
                </a:endParaRPr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1598414" y="2875360"/>
              <a:ext cx="1107281" cy="1107281"/>
              <a:chOff x="0" y="0"/>
              <a:chExt cx="992" cy="992"/>
            </a:xfrm>
          </p:grpSpPr>
          <p:sp>
            <p:nvSpPr>
              <p:cNvPr id="92186" name="Oval 26"/>
              <p:cNvSpPr>
                <a:spLocks/>
              </p:cNvSpPr>
              <p:nvPr/>
            </p:nvSpPr>
            <p:spPr bwMode="auto">
              <a:xfrm>
                <a:off x="0" y="0"/>
                <a:ext cx="992" cy="992"/>
              </a:xfrm>
              <a:prstGeom prst="ellipse">
                <a:avLst/>
              </a:prstGeom>
              <a:gradFill rotWithShape="0">
                <a:gsLst>
                  <a:gs pos="0">
                    <a:srgbClr val="074EB3"/>
                  </a:gs>
                  <a:gs pos="100000">
                    <a:srgbClr val="0B3280"/>
                  </a:gs>
                </a:gsLst>
                <a:lin ang="5400000" scaled="1"/>
              </a:gra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blurRad="762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36" name="Rectangle 27"/>
              <p:cNvSpPr>
                <a:spLocks/>
              </p:cNvSpPr>
              <p:nvPr/>
            </p:nvSpPr>
            <p:spPr bwMode="auto">
              <a:xfrm>
                <a:off x="29" y="296"/>
                <a:ext cx="786" cy="34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500" dirty="0">
                    <a:ea typeface="Gill Sans" pitchFamily="-84" charset="0"/>
                    <a:cs typeface="Gill Sans" pitchFamily="-84" charset="0"/>
                  </a:rPr>
                  <a:t>INFRA.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/>
          </p:cNvSpPr>
          <p:nvPr/>
        </p:nvSpPr>
        <p:spPr bwMode="auto">
          <a:xfrm>
            <a:off x="4705758" y="291499"/>
            <a:ext cx="4403106" cy="39456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0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Maximiser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la </a:t>
            </a:r>
            <a:r>
              <a:rPr lang="en-US" sz="20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ré-utilisation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endParaRPr lang="en-US" sz="2000" dirty="0" smtClean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Equivalent </a:t>
            </a:r>
            <a:r>
              <a:rPr lang="en-US" sz="20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une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route, </a:t>
            </a:r>
            <a:r>
              <a:rPr lang="en-US" sz="20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environnement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adapté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qui </a:t>
            </a:r>
            <a:r>
              <a:rPr lang="en-US" sz="20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permet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le </a:t>
            </a:r>
            <a:r>
              <a:rPr lang="en-US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mouvement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 des </a:t>
            </a:r>
            <a:r>
              <a:rPr lang="en-US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2000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/>
            <a:endParaRPr lang="en-US" sz="2000" dirty="0" smtClean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US" sz="2000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Réutilisation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: </a:t>
            </a:r>
            <a:r>
              <a:rPr lang="en-US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capacités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compétences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investissements</a:t>
            </a: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, ...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partage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: </a:t>
            </a:r>
            <a:r>
              <a:rPr lang="en-US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connaissance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...</a:t>
            </a: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apprendre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 des </a:t>
            </a:r>
            <a:r>
              <a:rPr lang="en-US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autres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: </a:t>
            </a: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collaboration</a:t>
            </a:r>
            <a:r>
              <a:rPr lang="en-US" sz="2000" dirty="0" smtClean="0">
                <a:latin typeface="Gill Sans"/>
                <a:ea typeface="Gill Sans" pitchFamily="-84" charset="0"/>
                <a:cs typeface="Gill Sans" pitchFamily="-84" charset="0"/>
              </a:rPr>
              <a:t> et co</a:t>
            </a: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-</a:t>
            </a:r>
            <a:r>
              <a:rPr lang="en-US" sz="2000" dirty="0" err="1" smtClean="0">
                <a:latin typeface="Gill Sans"/>
                <a:ea typeface="Gill Sans" pitchFamily="-84" charset="0"/>
                <a:cs typeface="Gill Sans" pitchFamily="-84" charset="0"/>
              </a:rPr>
              <a:t>opération</a:t>
            </a:r>
            <a:r>
              <a:rPr lang="en-US" sz="20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l"/>
            <a:endParaRPr lang="en-US" sz="20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521" y="541353"/>
            <a:ext cx="4030086" cy="5771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4211" name="Rectangle 3"/>
          <p:cNvSpPr>
            <a:spLocks/>
          </p:cNvSpPr>
          <p:nvPr/>
        </p:nvSpPr>
        <p:spPr bwMode="auto">
          <a:xfrm>
            <a:off x="4705758" y="4237152"/>
            <a:ext cx="3936753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err="1" smtClean="0">
                <a:latin typeface="Gill Sans"/>
                <a:ea typeface="Gill Sans" pitchFamily="-84" charset="0"/>
                <a:cs typeface="Gill Sans" pitchFamily="-84" charset="0"/>
              </a:rPr>
              <a:t>Travailler</a:t>
            </a:r>
            <a:r>
              <a:rPr lang="en-US" sz="4000" dirty="0" smtClean="0">
                <a:latin typeface="Gill Sans"/>
                <a:ea typeface="Gill Sans" pitchFamily="-84" charset="0"/>
                <a:cs typeface="Gill Sans" pitchFamily="-84" charset="0"/>
              </a:rPr>
              <a:t> plus </a:t>
            </a:r>
            <a:r>
              <a:rPr lang="en-US" sz="4000" dirty="0" err="1" smtClean="0">
                <a:latin typeface="Gill Sans"/>
                <a:ea typeface="Gill Sans" pitchFamily="-84" charset="0"/>
                <a:cs typeface="Gill Sans" pitchFamily="-84" charset="0"/>
              </a:rPr>
              <a:t>intelligement</a:t>
            </a:r>
            <a:r>
              <a:rPr lang="en-US" sz="4000" dirty="0" smtClean="0">
                <a:latin typeface="Gill Sans"/>
                <a:ea typeface="Gill Sans" pitchFamily="-84" charset="0"/>
                <a:cs typeface="Gill Sans" pitchFamily="-84" charset="0"/>
              </a:rPr>
              <a:t> et non pas plus</a:t>
            </a:r>
            <a:endParaRPr lang="en-US" sz="4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9" grpId="0" build="p" autoUpdateAnimBg="0"/>
      <p:bldP spid="94211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518172" y="455414"/>
            <a:ext cx="4063008" cy="1571625"/>
            <a:chOff x="0" y="0"/>
            <a:chExt cx="3640" cy="1408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65" y="346"/>
              <a:ext cx="3518" cy="917"/>
              <a:chOff x="0" y="0"/>
              <a:chExt cx="3517" cy="917"/>
            </a:xfrm>
          </p:grpSpPr>
          <p:sp>
            <p:nvSpPr>
              <p:cNvPr id="103473" name="Rectangle 3"/>
              <p:cNvSpPr>
                <a:spLocks/>
              </p:cNvSpPr>
              <p:nvPr/>
            </p:nvSpPr>
            <p:spPr bwMode="auto">
              <a:xfrm>
                <a:off x="0" y="0"/>
                <a:ext cx="1709" cy="41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Interopérabilité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r>
                  <a:rPr lang="en-U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en-US" sz="800" dirty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OGC (WMS, WFS, WCS, CSW) </a:t>
                </a:r>
              </a:p>
            </p:txBody>
          </p:sp>
          <p:sp>
            <p:nvSpPr>
              <p:cNvPr id="103474" name="Rectangle 4"/>
              <p:cNvSpPr>
                <a:spLocks/>
              </p:cNvSpPr>
              <p:nvPr/>
            </p:nvSpPr>
            <p:spPr bwMode="auto">
              <a:xfrm>
                <a:off x="0" y="498"/>
                <a:ext cx="1709" cy="41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Qualité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 des </a:t>
                </a:r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données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 </a:t>
                </a:r>
              </a:p>
              <a:p>
                <a:r>
                  <a:rPr lang="en-U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Spécifications</a:t>
                </a:r>
                <a:r>
                  <a:rPr lang="en-U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</a:t>
                </a:r>
                <a:r>
                  <a:rPr lang="en-U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internes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75" name="Rectangle 5"/>
              <p:cNvSpPr>
                <a:spLocks/>
              </p:cNvSpPr>
              <p:nvPr/>
            </p:nvSpPr>
            <p:spPr bwMode="auto">
              <a:xfrm>
                <a:off x="1807" y="9"/>
                <a:ext cx="1710" cy="4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dirty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Guides &amp; </a:t>
                </a:r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spécifications</a:t>
                </a:r>
                <a:r>
                  <a:rPr lang="en-US" sz="800" dirty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 </a:t>
                </a:r>
                <a:endPara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en-U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Spécifications</a:t>
                </a:r>
                <a:r>
                  <a:rPr lang="en-U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</a:t>
                </a:r>
                <a:r>
                  <a:rPr lang="en-U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internes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76" name="Rectangle 6"/>
              <p:cNvSpPr>
                <a:spLocks/>
              </p:cNvSpPr>
              <p:nvPr/>
            </p:nvSpPr>
            <p:spPr bwMode="auto">
              <a:xfrm>
                <a:off x="1807" y="512"/>
                <a:ext cx="1710" cy="40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dirty="0" err="1" smtClean="0">
                    <a:solidFill>
                      <a:srgbClr val="000000"/>
                    </a:solidFill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Métadonnées</a:t>
                </a:r>
                <a:r>
                  <a:rPr lang="en-US" sz="800" dirty="0" smtClean="0">
                    <a:solidFill>
                      <a:srgbClr val="000000"/>
                    </a:solidFill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r>
                  <a:rPr lang="en-US" sz="800" dirty="0" smtClean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 </a:t>
                </a:r>
                <a:endParaRPr lang="en-US" sz="800" dirty="0">
                  <a:solidFill>
                    <a:srgbClr val="000000"/>
                  </a:solidFill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en-US" sz="800" dirty="0">
                    <a:solidFill>
                      <a:srgbClr val="000000"/>
                    </a:solidFill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ISO19115/19139 &amp; ISO 19119</a:t>
                </a:r>
              </a:p>
            </p:txBody>
          </p:sp>
        </p:grpSp>
        <p:sp>
          <p:nvSpPr>
            <p:cNvPr id="103471" name="Rectangle 7"/>
            <p:cNvSpPr>
              <a:spLocks/>
            </p:cNvSpPr>
            <p:nvPr/>
          </p:nvSpPr>
          <p:spPr bwMode="auto">
            <a:xfrm>
              <a:off x="0" y="0"/>
              <a:ext cx="3640" cy="14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2" name="Rectangle 8"/>
            <p:cNvSpPr>
              <a:spLocks/>
            </p:cNvSpPr>
            <p:nvPr/>
          </p:nvSpPr>
          <p:spPr bwMode="auto">
            <a:xfrm>
              <a:off x="61" y="12"/>
              <a:ext cx="352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800" dirty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STANDARDS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536031" y="4982766"/>
            <a:ext cx="4063008" cy="1134070"/>
            <a:chOff x="0" y="0"/>
            <a:chExt cx="3640" cy="1016"/>
          </a:xfrm>
        </p:grpSpPr>
        <p:sp>
          <p:nvSpPr>
            <p:cNvPr id="103465" name="Rectangle 10"/>
            <p:cNvSpPr>
              <a:spLocks/>
            </p:cNvSpPr>
            <p:nvPr/>
          </p:nvSpPr>
          <p:spPr bwMode="auto">
            <a:xfrm>
              <a:off x="64" y="683"/>
              <a:ext cx="1704" cy="2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Temps de 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réponse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</p:txBody>
        </p:sp>
        <p:sp>
          <p:nvSpPr>
            <p:cNvPr id="103466" name="Rectangle 11"/>
            <p:cNvSpPr>
              <a:spLocks/>
            </p:cNvSpPr>
            <p:nvPr/>
          </p:nvSpPr>
          <p:spPr bwMode="auto">
            <a:xfrm>
              <a:off x="1832" y="253"/>
              <a:ext cx="1704" cy="3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Mécanisme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 de 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réseau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LAN</a:t>
              </a:r>
            </a:p>
          </p:txBody>
        </p:sp>
        <p:sp>
          <p:nvSpPr>
            <p:cNvPr id="103467" name="Rectangle 12"/>
            <p:cNvSpPr>
              <a:spLocks/>
            </p:cNvSpPr>
            <p:nvPr/>
          </p:nvSpPr>
          <p:spPr bwMode="auto">
            <a:xfrm>
              <a:off x="64" y="253"/>
              <a:ext cx="1704" cy="3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Système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 de communication: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Internet</a:t>
              </a:r>
            </a:p>
          </p:txBody>
        </p:sp>
        <p:sp>
          <p:nvSpPr>
            <p:cNvPr id="103468" name="Rectangle 13"/>
            <p:cNvSpPr>
              <a:spLocks/>
            </p:cNvSpPr>
            <p:nvPr/>
          </p:nvSpPr>
          <p:spPr bwMode="auto">
            <a:xfrm>
              <a:off x="1181" y="10"/>
              <a:ext cx="126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800" dirty="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RESEAUX D’ACCES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69" name="Rectangle 14"/>
            <p:cNvSpPr>
              <a:spLocks/>
            </p:cNvSpPr>
            <p:nvPr/>
          </p:nvSpPr>
          <p:spPr bwMode="auto">
            <a:xfrm>
              <a:off x="0" y="0"/>
              <a:ext cx="3640" cy="1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0320" y="2482453"/>
            <a:ext cx="2044898" cy="1571625"/>
            <a:chOff x="0" y="0"/>
            <a:chExt cx="1832" cy="1408"/>
          </a:xfrm>
        </p:grpSpPr>
        <p:sp>
          <p:nvSpPr>
            <p:cNvPr id="103461" name="Rectangle 16"/>
            <p:cNvSpPr>
              <a:spLocks/>
            </p:cNvSpPr>
            <p:nvPr/>
          </p:nvSpPr>
          <p:spPr bwMode="auto">
            <a:xfrm>
              <a:off x="64" y="248"/>
              <a:ext cx="1704" cy="2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Fournisseurs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 de 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données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Centres</a:t>
              </a:r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 de collaboration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2" name="Rectangle 17"/>
            <p:cNvSpPr>
              <a:spLocks/>
            </p:cNvSpPr>
            <p:nvPr/>
          </p:nvSpPr>
          <p:spPr bwMode="auto">
            <a:xfrm>
              <a:off x="64" y="644"/>
              <a:ext cx="1704" cy="65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Utilisateurs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BSC &amp; ICPDR,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EG partners</a:t>
              </a:r>
              <a:endParaRPr lang="en-US" sz="800" dirty="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Preneurs</a:t>
              </a:r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 de </a:t>
              </a:r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décision</a:t>
              </a:r>
              <a:endParaRPr lang="en-US" sz="800" dirty="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Gouvernments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Education/</a:t>
              </a:r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Recherche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63" name="Rectangle 18"/>
            <p:cNvSpPr>
              <a:spLocks/>
            </p:cNvSpPr>
            <p:nvPr/>
          </p:nvSpPr>
          <p:spPr bwMode="auto">
            <a:xfrm>
              <a:off x="64" y="12"/>
              <a:ext cx="1720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800" dirty="0" smtClean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INDIVIDUS</a:t>
              </a:r>
              <a:endParaRPr lang="en-US" sz="800" dirty="0"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03464" name="Rectangle 19"/>
            <p:cNvSpPr>
              <a:spLocks/>
            </p:cNvSpPr>
            <p:nvPr/>
          </p:nvSpPr>
          <p:spPr bwMode="auto">
            <a:xfrm>
              <a:off x="0" y="0"/>
              <a:ext cx="1832" cy="14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7063383" y="1535906"/>
            <a:ext cx="2044898" cy="3491508"/>
            <a:chOff x="0" y="0"/>
            <a:chExt cx="1832" cy="3128"/>
          </a:xfrm>
        </p:grpSpPr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56" y="7"/>
              <a:ext cx="1720" cy="3037"/>
              <a:chOff x="0" y="0"/>
              <a:chExt cx="1720" cy="3036"/>
            </a:xfrm>
          </p:grpSpPr>
          <p:sp>
            <p:nvSpPr>
              <p:cNvPr id="103453" name="Rectangle 22"/>
              <p:cNvSpPr>
                <a:spLocks/>
              </p:cNvSpPr>
              <p:nvPr/>
            </p:nvSpPr>
            <p:spPr bwMode="auto">
              <a:xfrm>
                <a:off x="0" y="212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Echelle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 et </a:t>
                </a:r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résolution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</a:p>
              <a:p>
                <a:pPr algn="l"/>
                <a:r>
                  <a:rPr lang="en-U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spatiale</a:t>
                </a:r>
                <a:endPara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en-U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temporelle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4" name="Rectangle 23"/>
              <p:cNvSpPr>
                <a:spLocks/>
              </p:cNvSpPr>
              <p:nvPr/>
            </p:nvSpPr>
            <p:spPr bwMode="auto">
              <a:xfrm>
                <a:off x="0" y="0"/>
                <a:ext cx="1720" cy="1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800" dirty="0" smtClean="0"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DONNEES</a:t>
                </a:r>
                <a:endParaRPr lang="en-US" sz="800" dirty="0">
                  <a:latin typeface="Arial Bold" charset="0"/>
                  <a:ea typeface="Arial Bold" charset="0"/>
                  <a:cs typeface="Arial Bold" charset="0"/>
                  <a:sym typeface="Arial Bold" charset="0"/>
                </a:endParaRPr>
              </a:p>
            </p:txBody>
          </p:sp>
          <p:sp>
            <p:nvSpPr>
              <p:cNvPr id="103455" name="Rectangle 24"/>
              <p:cNvSpPr>
                <a:spLocks/>
              </p:cNvSpPr>
              <p:nvPr/>
            </p:nvSpPr>
            <p:spPr bwMode="auto">
              <a:xfrm>
                <a:off x="0" y="667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Contenu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 de </a:t>
                </a:r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métadonnées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</a:p>
              <a:p>
                <a:pPr algn="l"/>
                <a:r>
                  <a:rPr lang="en-U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Attributs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6" name="Rectangle 25"/>
              <p:cNvSpPr>
                <a:spLocks/>
              </p:cNvSpPr>
              <p:nvPr/>
            </p:nvSpPr>
            <p:spPr bwMode="auto">
              <a:xfrm>
                <a:off x="0" y="1020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Contenu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 de </a:t>
                </a:r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données</a:t>
                </a:r>
                <a:endPara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en-U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Attributs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7" name="Rectangle 26"/>
              <p:cNvSpPr>
                <a:spLocks/>
              </p:cNvSpPr>
              <p:nvPr/>
            </p:nvSpPr>
            <p:spPr bwMode="auto">
              <a:xfrm>
                <a:off x="0" y="1373"/>
                <a:ext cx="1704" cy="27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dirty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Capture:</a:t>
                </a:r>
                <a:endPara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en-U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Moyens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8" name="Rectangle 27"/>
              <p:cNvSpPr>
                <a:spLocks/>
              </p:cNvSpPr>
              <p:nvPr/>
            </p:nvSpPr>
            <p:spPr bwMode="auto">
              <a:xfrm>
                <a:off x="0" y="1732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Stockage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::</a:t>
                </a:r>
              </a:p>
              <a:p>
                <a:pPr algn="l"/>
                <a:r>
                  <a:rPr lang="en-U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Base de </a:t>
                </a:r>
                <a:r>
                  <a:rPr lang="en-U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données</a:t>
                </a:r>
                <a:endPara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en-U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Système</a:t>
                </a:r>
                <a:r>
                  <a:rPr lang="en-U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 de </a:t>
                </a:r>
                <a:r>
                  <a:rPr lang="en-U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fichiers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59" name="Rectangle 28"/>
              <p:cNvSpPr>
                <a:spLocks/>
              </p:cNvSpPr>
              <p:nvPr/>
            </p:nvSpPr>
            <p:spPr bwMode="auto">
              <a:xfrm>
                <a:off x="0" y="2204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Accès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  <a:endPara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endParaRPr>
              </a:p>
              <a:p>
                <a:pPr algn="l"/>
                <a:r>
                  <a:rPr lang="en-US" sz="800" dirty="0" err="1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Geoportail</a:t>
                </a:r>
                <a:endPara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  <a:p>
                <a:pPr algn="l"/>
                <a:r>
                  <a:rPr lang="en-U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Services web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  <p:sp>
            <p:nvSpPr>
              <p:cNvPr id="103460" name="Rectangle 29"/>
              <p:cNvSpPr>
                <a:spLocks/>
              </p:cNvSpPr>
              <p:nvPr/>
            </p:nvSpPr>
            <p:spPr bwMode="auto">
              <a:xfrm>
                <a:off x="0" y="2668"/>
                <a:ext cx="1704" cy="36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Outils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 </a:t>
                </a:r>
                <a:r>
                  <a:rPr lang="en-US" sz="800" dirty="0" err="1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d’analyse</a:t>
                </a:r>
                <a:r>
                  <a:rPr lang="en-US" sz="800" dirty="0" smtClean="0">
                    <a:latin typeface="Arial Italic" charset="0"/>
                    <a:ea typeface="Arial Italic" charset="0"/>
                    <a:cs typeface="Arial Italic" charset="0"/>
                    <a:sym typeface="Arial Italic" charset="0"/>
                  </a:rPr>
                  <a:t>:</a:t>
                </a:r>
              </a:p>
              <a:p>
                <a:pPr algn="l"/>
                <a:r>
                  <a:rPr lang="en-U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Clients desktop</a:t>
                </a:r>
              </a:p>
              <a:p>
                <a:pPr algn="l"/>
                <a:r>
                  <a:rPr lang="en-US" sz="800" dirty="0" smtClean="0">
                    <a:latin typeface="Arial" pitchFamily="-84" charset="0"/>
                    <a:ea typeface="Arial" pitchFamily="-84" charset="0"/>
                    <a:cs typeface="Arial" pitchFamily="-84" charset="0"/>
                    <a:sym typeface="Arial" pitchFamily="-84" charset="0"/>
                  </a:rPr>
                  <a:t>Clients web</a:t>
                </a:r>
                <a:endPara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endParaRPr>
              </a:p>
            </p:txBody>
          </p:sp>
        </p:grpSp>
        <p:sp>
          <p:nvSpPr>
            <p:cNvPr id="103452" name="Rectangle 30"/>
            <p:cNvSpPr>
              <a:spLocks/>
            </p:cNvSpPr>
            <p:nvPr/>
          </p:nvSpPr>
          <p:spPr bwMode="auto">
            <a:xfrm>
              <a:off x="0" y="0"/>
              <a:ext cx="1832" cy="31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2518172" y="2107406"/>
            <a:ext cx="4063008" cy="2794992"/>
            <a:chOff x="0" y="0"/>
            <a:chExt cx="3640" cy="2504"/>
          </a:xfrm>
        </p:grpSpPr>
        <p:sp>
          <p:nvSpPr>
            <p:cNvPr id="103441" name="Rectangle 32"/>
            <p:cNvSpPr>
              <a:spLocks/>
            </p:cNvSpPr>
            <p:nvPr/>
          </p:nvSpPr>
          <p:spPr bwMode="auto">
            <a:xfrm>
              <a:off x="65" y="263"/>
              <a:ext cx="1709" cy="67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Arrangement 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institutionnel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Partenariats</a:t>
              </a:r>
              <a:endParaRPr lang="en-US" sz="800" dirty="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Accords</a:t>
              </a: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Dépositaire</a:t>
              </a:r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 de </a:t>
              </a:r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données</a:t>
              </a:r>
              <a:endParaRPr lang="en-US" sz="800" dirty="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Support financier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2" name="Rectangle 33"/>
            <p:cNvSpPr>
              <a:spLocks/>
            </p:cNvSpPr>
            <p:nvPr/>
          </p:nvSpPr>
          <p:spPr bwMode="auto">
            <a:xfrm>
              <a:off x="1841" y="257"/>
              <a:ext cx="1709" cy="55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Renforcement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 des 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capacités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Humain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Infrastructure</a:t>
              </a: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Institutionnel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3" name="Rectangle 34"/>
            <p:cNvSpPr>
              <a:spLocks/>
            </p:cNvSpPr>
            <p:nvPr/>
          </p:nvSpPr>
          <p:spPr bwMode="auto">
            <a:xfrm>
              <a:off x="65" y="1609"/>
              <a:ext cx="1709" cy="4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Organisation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 du SDI: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Coordination</a:t>
              </a:r>
              <a:endParaRPr lang="en-US" sz="800" dirty="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Groupes</a:t>
              </a:r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 de travail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4" name="Rectangle 35"/>
            <p:cNvSpPr>
              <a:spLocks/>
            </p:cNvSpPr>
            <p:nvPr/>
          </p:nvSpPr>
          <p:spPr bwMode="auto">
            <a:xfrm>
              <a:off x="65" y="2103"/>
              <a:ext cx="1709" cy="3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Modèle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 de SDI:</a:t>
              </a: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Basé</a:t>
              </a:r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 </a:t>
              </a:r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sur</a:t>
              </a:r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 le </a:t>
              </a:r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produit</a:t>
              </a:r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 et le </a:t>
              </a:r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processus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5" name="Rectangle 36"/>
            <p:cNvSpPr>
              <a:spLocks/>
            </p:cNvSpPr>
            <p:nvPr/>
          </p:nvSpPr>
          <p:spPr bwMode="auto">
            <a:xfrm>
              <a:off x="65" y="995"/>
              <a:ext cx="1709" cy="55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Accès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 et </a:t>
              </a:r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utilisation</a:t>
              </a:r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 </a:t>
              </a: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Droits</a:t>
              </a:r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 </a:t>
              </a:r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d’auteur</a:t>
              </a:r>
              <a:endParaRPr lang="en-US" sz="800" dirty="0" smtClean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Prix</a:t>
              </a: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Droits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6" name="Rectangle 37"/>
            <p:cNvSpPr>
              <a:spLocks/>
            </p:cNvSpPr>
            <p:nvPr/>
          </p:nvSpPr>
          <p:spPr bwMode="auto">
            <a:xfrm>
              <a:off x="1841" y="872"/>
              <a:ext cx="1709" cy="31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Standards: </a:t>
              </a:r>
              <a:endParaRPr lang="en-US" sz="800" dirty="0" smtClean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Aucun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7" name="Rectangle 38"/>
            <p:cNvSpPr>
              <a:spLocks/>
            </p:cNvSpPr>
            <p:nvPr/>
          </p:nvSpPr>
          <p:spPr bwMode="auto">
            <a:xfrm>
              <a:off x="1841" y="1248"/>
              <a:ext cx="1709" cy="43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err="1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Environnement</a:t>
              </a:r>
              <a:r>
                <a:rPr lang="en-US" sz="800" dirty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:</a:t>
              </a: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Culturel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  <a:p>
              <a:pPr algn="l"/>
              <a:r>
                <a:rPr lang="en-US" sz="800" dirty="0" err="1" smtClean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Politique</a:t>
              </a:r>
              <a:endParaRPr lang="en-US" sz="800" dirty="0">
                <a:latin typeface="Arial" pitchFamily="-84" charset="0"/>
                <a:ea typeface="Arial" pitchFamily="-84" charset="0"/>
                <a:cs typeface="Arial" pitchFamily="-84" charset="0"/>
                <a:sym typeface="Arial" pitchFamily="-84" charset="0"/>
              </a:endParaRPr>
            </a:p>
          </p:txBody>
        </p:sp>
        <p:sp>
          <p:nvSpPr>
            <p:cNvPr id="103448" name="Rectangle 39"/>
            <p:cNvSpPr>
              <a:spLocks/>
            </p:cNvSpPr>
            <p:nvPr/>
          </p:nvSpPr>
          <p:spPr bwMode="auto">
            <a:xfrm>
              <a:off x="1533" y="15"/>
              <a:ext cx="584" cy="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sz="800" dirty="0"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POLICIES</a:t>
              </a:r>
            </a:p>
          </p:txBody>
        </p:sp>
        <p:sp>
          <p:nvSpPr>
            <p:cNvPr id="103449" name="Rectangle 40"/>
            <p:cNvSpPr>
              <a:spLocks/>
            </p:cNvSpPr>
            <p:nvPr/>
          </p:nvSpPr>
          <p:spPr bwMode="auto">
            <a:xfrm>
              <a:off x="0" y="0"/>
              <a:ext cx="3640" cy="250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50" name="Rectangle 41"/>
            <p:cNvSpPr>
              <a:spLocks/>
            </p:cNvSpPr>
            <p:nvPr/>
          </p:nvSpPr>
          <p:spPr bwMode="auto">
            <a:xfrm>
              <a:off x="1840" y="1733"/>
              <a:ext cx="1704" cy="6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sz="800" dirty="0" smtClean="0"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Cadres:</a:t>
              </a:r>
              <a:endParaRPr lang="en-US" sz="800" dirty="0"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UNSDI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GEOSS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INSPIRE</a:t>
              </a:r>
            </a:p>
            <a:p>
              <a:pPr algn="l"/>
              <a:r>
                <a:rPr lang="en-US" sz="800" dirty="0">
                  <a:latin typeface="Arial" pitchFamily="-84" charset="0"/>
                  <a:ea typeface="Arial" pitchFamily="-84" charset="0"/>
                  <a:cs typeface="Arial" pitchFamily="-84" charset="0"/>
                  <a:sym typeface="Arial" pitchFamily="-84" charset="0"/>
                </a:rPr>
                <a:t>GMES</a:t>
              </a:r>
            </a:p>
          </p:txBody>
        </p:sp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881807" y="870645"/>
            <a:ext cx="7344668" cy="4954861"/>
            <a:chOff x="0" y="0"/>
            <a:chExt cx="6579" cy="4439"/>
          </a:xfrm>
        </p:grpSpPr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0" y="3"/>
              <a:ext cx="2546" cy="4436"/>
              <a:chOff x="0" y="0"/>
              <a:chExt cx="2546" cy="4435"/>
            </a:xfrm>
          </p:grpSpPr>
          <p:sp>
            <p:nvSpPr>
              <p:cNvPr id="103437" name="Line 44"/>
              <p:cNvSpPr>
                <a:spLocks noChangeShapeType="1"/>
              </p:cNvSpPr>
              <p:nvPr/>
            </p:nvSpPr>
            <p:spPr bwMode="auto">
              <a:xfrm>
                <a:off x="1062" y="2155"/>
                <a:ext cx="57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 type="stealth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8" name="Line 45"/>
              <p:cNvSpPr>
                <a:spLocks noChangeShapeType="1"/>
              </p:cNvSpPr>
              <p:nvPr/>
            </p:nvSpPr>
            <p:spPr bwMode="auto">
              <a:xfrm rot="10800000" flipH="1">
                <a:off x="1279" y="4267"/>
                <a:ext cx="270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9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1279" y="166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40" name="Line 47"/>
              <p:cNvSpPr>
                <a:spLocks noChangeShapeType="1"/>
              </p:cNvSpPr>
              <p:nvPr/>
            </p:nvSpPr>
            <p:spPr bwMode="auto">
              <a:xfrm>
                <a:off x="1263" y="150"/>
                <a:ext cx="72" cy="33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4033" y="0"/>
              <a:ext cx="2546" cy="4438"/>
              <a:chOff x="0" y="0"/>
              <a:chExt cx="2546" cy="4438"/>
            </a:xfrm>
          </p:grpSpPr>
          <p:sp>
            <p:nvSpPr>
              <p:cNvPr id="103433" name="Line 49"/>
              <p:cNvSpPr>
                <a:spLocks noChangeShapeType="1"/>
              </p:cNvSpPr>
              <p:nvPr/>
            </p:nvSpPr>
            <p:spPr bwMode="auto">
              <a:xfrm>
                <a:off x="1057" y="2161"/>
                <a:ext cx="57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 type="stealth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1063" y="166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5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1062" y="4270"/>
                <a:ext cx="271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436" name="Line 52"/>
              <p:cNvSpPr>
                <a:spLocks noChangeShapeType="1"/>
              </p:cNvSpPr>
              <p:nvPr/>
            </p:nvSpPr>
            <p:spPr bwMode="auto">
              <a:xfrm>
                <a:off x="1263" y="147"/>
                <a:ext cx="72" cy="334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37" y="657774"/>
            <a:ext cx="8226226" cy="4905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0354" name="Rectangle 2"/>
          <p:cNvSpPr>
            <a:spLocks/>
          </p:cNvSpPr>
          <p:nvPr/>
        </p:nvSpPr>
        <p:spPr bwMode="auto">
          <a:xfrm>
            <a:off x="4241602" y="0"/>
            <a:ext cx="4759523" cy="556319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5" name="Rectangle 3"/>
          <p:cNvSpPr>
            <a:spLocks/>
          </p:cNvSpPr>
          <p:nvPr/>
        </p:nvSpPr>
        <p:spPr bwMode="auto">
          <a:xfrm>
            <a:off x="935198" y="5283200"/>
            <a:ext cx="7678559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Passer plus de temps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faire de la science</a:t>
            </a:r>
          </a:p>
          <a:p>
            <a:pPr algn="ctr"/>
            <a:r>
              <a:rPr lang="en-US" sz="3600" dirty="0">
                <a:latin typeface="Gill Sans"/>
                <a:ea typeface="Gill Sans" pitchFamily="-84" charset="0"/>
                <a:cs typeface="Gill Sans" pitchFamily="-84" charset="0"/>
              </a:rPr>
              <a:t>...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moins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chercher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des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8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animBg="1"/>
      <p:bldP spid="10035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93318" y="651867"/>
            <a:ext cx="8650682" cy="5739170"/>
            <a:chOff x="1088259" y="-8929"/>
            <a:chExt cx="8650682" cy="5739170"/>
          </a:xfrm>
        </p:grpSpPr>
        <p:pic>
          <p:nvPicPr>
            <p:cNvPr id="10752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88259" y="-8929"/>
              <a:ext cx="8650682" cy="573917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2403" name="Rectangle 3"/>
            <p:cNvSpPr>
              <a:spLocks/>
            </p:cNvSpPr>
            <p:nvPr/>
          </p:nvSpPr>
          <p:spPr bwMode="auto">
            <a:xfrm>
              <a:off x="4712322" y="5251490"/>
              <a:ext cx="160475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80% </a:t>
              </a:r>
              <a:r>
                <a:rPr lang="en-US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relationnel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4" name="Rectangle 4"/>
            <p:cNvSpPr>
              <a:spLocks/>
            </p:cNvSpPr>
            <p:nvPr/>
          </p:nvSpPr>
          <p:spPr bwMode="auto">
            <a:xfrm>
              <a:off x="7895287" y="4328160"/>
              <a:ext cx="1026924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Gens</a:t>
              </a: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Processus</a:t>
              </a:r>
              <a:endParaRPr lang="en-US" sz="2000" dirty="0" smtClean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Culture</a:t>
              </a:r>
            </a:p>
          </p:txBody>
        </p:sp>
        <p:sp>
          <p:nvSpPr>
            <p:cNvPr id="102405" name="Rectangle 5"/>
            <p:cNvSpPr>
              <a:spLocks/>
            </p:cNvSpPr>
            <p:nvPr/>
          </p:nvSpPr>
          <p:spPr bwMode="auto">
            <a:xfrm>
              <a:off x="1440244" y="2712720"/>
              <a:ext cx="2007511" cy="276998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ea typeface="Gill Sans" pitchFamily="-84" charset="0"/>
                  <a:cs typeface="Gill Sans" pitchFamily="-84" charset="0"/>
                </a:rPr>
                <a:t>Intangibles</a:t>
              </a:r>
              <a:endPara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Comportements</a:t>
              </a:r>
              <a:endParaRPr lang="en-US" sz="2000" dirty="0" smtClean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Résistance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Engagement</a:t>
              </a: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Responsabilisation</a:t>
              </a:r>
              <a:endParaRPr lang="en-US" sz="2000" dirty="0" smtClean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Buy-in</a:t>
              </a:r>
              <a:endParaRPr lang="en-US" sz="2000" dirty="0" smtClean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Intérêts</a:t>
              </a:r>
              <a:r>
                <a:rPr lang="en-U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personnels</a:t>
              </a:r>
              <a:endParaRPr lang="en-US" sz="2000" dirty="0" smtClean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Communication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Education</a:t>
              </a:r>
            </a:p>
          </p:txBody>
        </p:sp>
        <p:sp>
          <p:nvSpPr>
            <p:cNvPr id="102406" name="Rectangle 6"/>
            <p:cNvSpPr>
              <a:spLocks/>
            </p:cNvSpPr>
            <p:nvPr/>
          </p:nvSpPr>
          <p:spPr bwMode="auto">
            <a:xfrm>
              <a:off x="1440244" y="165199"/>
              <a:ext cx="1233811" cy="123110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/>
                  <a:ea typeface="Gill Sans" pitchFamily="-84" charset="0"/>
                  <a:cs typeface="Gill Sans" pitchFamily="-84" charset="0"/>
                </a:rPr>
                <a:t>Tangibles</a:t>
              </a: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Technologie</a:t>
              </a:r>
              <a:endParaRPr lang="en-US" sz="2000" dirty="0" smtClean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Cadre</a:t>
              </a: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Analyse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7" name="Rectangle 7"/>
            <p:cNvSpPr>
              <a:spLocks/>
            </p:cNvSpPr>
            <p:nvPr/>
          </p:nvSpPr>
          <p:spPr bwMode="auto">
            <a:xfrm>
              <a:off x="7781800" y="321469"/>
              <a:ext cx="1030556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Outils</a:t>
              </a:r>
              <a:endParaRPr lang="en-US" sz="2000" dirty="0" smtClean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Méthodes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  <a:p>
              <a:pPr algn="ctr"/>
              <a:r>
                <a:rPr lang="en-US" sz="2000" dirty="0" err="1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Systèmes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02408" name="Rectangle 8"/>
            <p:cNvSpPr>
              <a:spLocks/>
            </p:cNvSpPr>
            <p:nvPr/>
          </p:nvSpPr>
          <p:spPr bwMode="auto">
            <a:xfrm>
              <a:off x="4642090" y="183148"/>
              <a:ext cx="1513711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20% </a:t>
              </a:r>
              <a:r>
                <a:rPr lang="en-US" sz="2000" dirty="0" smtClean="0">
                  <a:solidFill>
                    <a:schemeClr val="bg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technique</a:t>
              </a:r>
              <a:endParaRPr lang="en-US" sz="2000" dirty="0">
                <a:solidFill>
                  <a:schemeClr val="bg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9117" y="2187774"/>
            <a:ext cx="6116836" cy="2875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4450" name="Rectangle 2"/>
          <p:cNvSpPr>
            <a:spLocks/>
          </p:cNvSpPr>
          <p:nvPr/>
        </p:nvSpPr>
        <p:spPr bwMode="auto">
          <a:xfrm>
            <a:off x="1808361" y="616149"/>
            <a:ext cx="5966176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>
              <a:spcBef>
                <a:spcPts val="1687"/>
              </a:spcBef>
            </a:pPr>
            <a:r>
              <a:rPr lang="en-US" sz="6000" dirty="0" err="1" smtClean="0">
                <a:latin typeface="Gill Sans"/>
                <a:ea typeface="Gill Sans" pitchFamily="-84" charset="0"/>
                <a:cs typeface="Gill Sans" pitchFamily="-84" charset="0"/>
              </a:rPr>
              <a:t>Travailler</a:t>
            </a:r>
            <a:r>
              <a:rPr lang="en-US" sz="6000" dirty="0" smtClean="0">
                <a:latin typeface="Gill Sans"/>
                <a:ea typeface="Gill Sans" pitchFamily="-84" charset="0"/>
                <a:cs typeface="Gill Sans" pitchFamily="-84" charset="0"/>
              </a:rPr>
              <a:t> ensemble</a:t>
            </a:r>
            <a:endParaRPr lang="en-US" sz="60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/>
          </p:cNvSpPr>
          <p:nvPr/>
        </p:nvSpPr>
        <p:spPr bwMode="auto">
          <a:xfrm>
            <a:off x="5123974" y="1531441"/>
            <a:ext cx="3776186" cy="37772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1687"/>
              </a:spcBef>
            </a:pPr>
            <a:r>
              <a:rPr lang="en-US" sz="4400" dirty="0" err="1" smtClean="0">
                <a:latin typeface="Gill Sans"/>
                <a:ea typeface="Gill Sans" pitchFamily="-84" charset="0"/>
                <a:cs typeface="Gill Sans" pitchFamily="-84" charset="0"/>
              </a:rPr>
              <a:t>Attirer</a:t>
            </a:r>
            <a:r>
              <a:rPr lang="en-US" sz="4400" dirty="0" smtClean="0">
                <a:latin typeface="Gill Sans"/>
                <a:ea typeface="Gill Sans" pitchFamily="-84" charset="0"/>
                <a:cs typeface="Gill Sans" pitchFamily="-84" charset="0"/>
              </a:rPr>
              <a:t> les parties </a:t>
            </a:r>
            <a:r>
              <a:rPr lang="en-US" sz="4400" dirty="0" err="1" smtClean="0">
                <a:latin typeface="Gill Sans"/>
                <a:ea typeface="Gill Sans" pitchFamily="-84" charset="0"/>
                <a:cs typeface="Gill Sans" pitchFamily="-84" charset="0"/>
              </a:rPr>
              <a:t>prenantes</a:t>
            </a:r>
            <a:r>
              <a:rPr lang="en-US" sz="4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400" dirty="0" err="1" smtClean="0"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sz="4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400" dirty="0" err="1" smtClean="0">
                <a:latin typeface="Gill Sans"/>
                <a:ea typeface="Gill Sans" pitchFamily="-84" charset="0"/>
                <a:cs typeface="Gill Sans" pitchFamily="-84" charset="0"/>
              </a:rPr>
              <a:t>travers</a:t>
            </a:r>
            <a:r>
              <a:rPr lang="en-US" sz="4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400" dirty="0" err="1" smtClean="0">
                <a:latin typeface="Gill Sans"/>
                <a:ea typeface="Gill Sans" pitchFamily="-84" charset="0"/>
                <a:cs typeface="Gill Sans" pitchFamily="-84" charset="0"/>
              </a:rPr>
              <a:t>une</a:t>
            </a:r>
            <a:r>
              <a:rPr lang="en-US" sz="44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4400" dirty="0" err="1" smtClean="0">
                <a:latin typeface="Gill Sans"/>
                <a:ea typeface="Gill Sans" pitchFamily="-84" charset="0"/>
                <a:cs typeface="Gill Sans" pitchFamily="-84" charset="0"/>
              </a:rPr>
              <a:t>approche</a:t>
            </a:r>
            <a:r>
              <a:rPr lang="en-US" sz="4400" dirty="0" smtClean="0">
                <a:latin typeface="Gill Sans"/>
                <a:ea typeface="Gill Sans" pitchFamily="-84" charset="0"/>
                <a:cs typeface="Gill Sans" pitchFamily="-84" charset="0"/>
              </a:rPr>
              <a:t> participative</a:t>
            </a:r>
            <a:endParaRPr lang="en-U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798" y="275029"/>
            <a:ext cx="4036735" cy="6051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/>
          </p:cNvSpPr>
          <p:nvPr/>
        </p:nvSpPr>
        <p:spPr bwMode="auto">
          <a:xfrm>
            <a:off x="2910065" y="5477248"/>
            <a:ext cx="3167884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ts val="1687"/>
              </a:spcBef>
            </a:pPr>
            <a:r>
              <a:rPr lang="en-US" sz="4400" dirty="0" err="1" smtClean="0">
                <a:latin typeface="Gill Sans"/>
                <a:ea typeface="Gill Sans" pitchFamily="-84" charset="0"/>
                <a:cs typeface="Gill Sans" pitchFamily="-84" charset="0"/>
              </a:rPr>
              <a:t>Sensibilisation</a:t>
            </a:r>
            <a:endParaRPr lang="en-U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3666" name="Rectangle 2"/>
          <p:cNvSpPr>
            <a:spLocks/>
          </p:cNvSpPr>
          <p:nvPr/>
        </p:nvSpPr>
        <p:spPr bwMode="auto">
          <a:xfrm>
            <a:off x="1191729" y="321469"/>
            <a:ext cx="6382331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ts val="1687"/>
              </a:spcBef>
            </a:pPr>
            <a:r>
              <a:rPr lang="en-US" sz="4400" dirty="0" err="1" smtClean="0">
                <a:latin typeface="Gill Sans"/>
                <a:ea typeface="Gill Sans" pitchFamily="-84" charset="0"/>
                <a:cs typeface="Gill Sans" pitchFamily="-84" charset="0"/>
              </a:rPr>
              <a:t>Renforcement</a:t>
            </a:r>
            <a:r>
              <a:rPr lang="en-US" sz="4400" dirty="0" smtClean="0">
                <a:latin typeface="Gill Sans"/>
                <a:ea typeface="Gill Sans" pitchFamily="-84" charset="0"/>
                <a:cs typeface="Gill Sans" pitchFamily="-84" charset="0"/>
              </a:rPr>
              <a:t> des </a:t>
            </a:r>
            <a:r>
              <a:rPr lang="en-US" sz="4400" dirty="0" err="1" smtClean="0">
                <a:latin typeface="Gill Sans"/>
                <a:ea typeface="Gill Sans" pitchFamily="-84" charset="0"/>
                <a:cs typeface="Gill Sans" pitchFamily="-84" charset="0"/>
              </a:rPr>
              <a:t>capacités</a:t>
            </a:r>
            <a:endParaRPr lang="en-US" sz="4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3492" y="1283732"/>
            <a:ext cx="4688086" cy="41020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9297" y="2339579"/>
            <a:ext cx="8920758" cy="2029272"/>
            <a:chOff x="0" y="0"/>
            <a:chExt cx="7992" cy="1818"/>
          </a:xfrm>
        </p:grpSpPr>
        <p:sp>
          <p:nvSpPr>
            <p:cNvPr id="115723" name="Rectangle 2"/>
            <p:cNvSpPr>
              <a:spLocks/>
            </p:cNvSpPr>
            <p:nvPr/>
          </p:nvSpPr>
          <p:spPr bwMode="auto">
            <a:xfrm>
              <a:off x="0" y="0"/>
              <a:ext cx="7992" cy="8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ja-JP" altLang="en-US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fr-CH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Les </a:t>
              </a:r>
              <a:r>
                <a:rPr lang="en-US" altLang="ja-JP" sz="2400" i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SDIs</a:t>
              </a:r>
              <a:r>
                <a:rPr lang="en-US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altLang="ja-JP" sz="2400" i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peuvent</a:t>
              </a:r>
              <a:r>
                <a:rPr lang="en-US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altLang="ja-JP" sz="2400" i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être</a:t>
              </a:r>
              <a:r>
                <a:rPr lang="en-US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altLang="ja-JP" sz="2400" i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pensés</a:t>
              </a:r>
              <a:r>
                <a:rPr lang="en-US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altLang="ja-JP" sz="2400" i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comme</a:t>
              </a:r>
              <a:r>
                <a:rPr lang="en-US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des </a:t>
              </a:r>
              <a:r>
                <a:rPr lang="en-US" altLang="ja-JP" sz="2400" i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réseaux</a:t>
              </a:r>
              <a:r>
                <a:rPr lang="en-US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altLang="ja-JP" sz="2400" i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sociaux</a:t>
              </a:r>
              <a:r>
                <a:rPr lang="en-US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de gens et </a:t>
              </a:r>
              <a:r>
                <a:rPr lang="en-US" altLang="ja-JP" sz="2400" i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d’organisations</a:t>
              </a:r>
              <a:r>
                <a:rPr lang="en-US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</a:t>
              </a:r>
              <a:r>
                <a:rPr lang="en-US" altLang="ja-JP" sz="2400" i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supportés</a:t>
              </a:r>
              <a:r>
                <a:rPr lang="en-US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par les </a:t>
              </a:r>
              <a:r>
                <a:rPr lang="en-US" altLang="ja-JP" sz="2400" i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données</a:t>
              </a:r>
              <a:r>
                <a:rPr lang="en-US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 et la </a:t>
              </a:r>
              <a:r>
                <a:rPr lang="en-US" altLang="ja-JP" sz="2400" i="1" dirty="0" err="1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technologie</a:t>
              </a:r>
              <a:r>
                <a:rPr lang="ja-JP" altLang="en-US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”</a:t>
              </a:r>
              <a:endParaRPr lang="en-US" sz="24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5724" name="Rectangle 3"/>
            <p:cNvSpPr>
              <a:spLocks/>
            </p:cNvSpPr>
            <p:nvPr/>
          </p:nvSpPr>
          <p:spPr bwMode="auto">
            <a:xfrm>
              <a:off x="0" y="832"/>
              <a:ext cx="7992" cy="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ja-JP" altLang="en-US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“</a:t>
              </a:r>
              <a:r>
                <a:rPr lang="fr-CH" altLang="ja-JP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La technologie est bon marché, les données sont chères, mais les relations sociales sont sans prix</a:t>
              </a:r>
              <a:r>
                <a:rPr lang="ja-JP" altLang="en-US" sz="2400" i="1" dirty="0" smtClean="0">
                  <a:solidFill>
                    <a:schemeClr val="tx1"/>
                  </a:solidFill>
                  <a:latin typeface="Gill Sans"/>
                  <a:ea typeface="Gill Sans" pitchFamily="-84" charset="0"/>
                  <a:cs typeface="Gill Sans" pitchFamily="-84" charset="0"/>
                </a:rPr>
                <a:t>”</a:t>
              </a:r>
              <a:endParaRPr lang="en-US" sz="24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endParaRPr>
            </a:p>
          </p:txBody>
        </p:sp>
        <p:sp>
          <p:nvSpPr>
            <p:cNvPr id="115725" name="Rectangle 4"/>
            <p:cNvSpPr>
              <a:spLocks/>
            </p:cNvSpPr>
            <p:nvPr/>
          </p:nvSpPr>
          <p:spPr bwMode="auto">
            <a:xfrm>
              <a:off x="5513" y="1245"/>
              <a:ext cx="2479" cy="5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spcBef>
                  <a:spcPts val="1687"/>
                </a:spcBef>
              </a:pPr>
              <a:r>
                <a:rPr lang="en-US" sz="2000" i="1" dirty="0" err="1">
                  <a:latin typeface="Gill Sans"/>
                  <a:ea typeface="Gill Sans" pitchFamily="-84" charset="0"/>
                  <a:cs typeface="Gill Sans" pitchFamily="-84" charset="0"/>
                </a:rPr>
                <a:t>Craglia</a:t>
              </a:r>
              <a:r>
                <a:rPr lang="en-US" sz="2000" i="1" dirty="0">
                  <a:latin typeface="Gill Sans"/>
                  <a:ea typeface="Gill Sans" pitchFamily="-84" charset="0"/>
                  <a:cs typeface="Gill Sans" pitchFamily="-84" charset="0"/>
                </a:rPr>
                <a:t> et al. (2009)</a:t>
              </a:r>
            </a:p>
          </p:txBody>
        </p:sp>
      </p:grpSp>
      <p:sp>
        <p:nvSpPr>
          <p:cNvPr id="110597" name="Rectangle 5"/>
          <p:cNvSpPr>
            <a:spLocks/>
          </p:cNvSpPr>
          <p:nvPr/>
        </p:nvSpPr>
        <p:spPr bwMode="auto">
          <a:xfrm>
            <a:off x="428625" y="5260569"/>
            <a:ext cx="4641695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Renforcement</a:t>
            </a:r>
            <a:r>
              <a:rPr lang="en-US" sz="3200" dirty="0" smtClean="0">
                <a:latin typeface="Gill Sans"/>
                <a:ea typeface="Gill Sans" pitchFamily="-84" charset="0"/>
                <a:cs typeface="Gill Sans" pitchFamily="-84" charset="0"/>
              </a:rPr>
              <a:t> des </a:t>
            </a:r>
            <a:r>
              <a:rPr lang="en-US" sz="3200" dirty="0" err="1" smtClean="0">
                <a:latin typeface="Gill Sans"/>
                <a:ea typeface="Gill Sans" pitchFamily="-84" charset="0"/>
                <a:cs typeface="Gill Sans" pitchFamily="-84" charset="0"/>
              </a:rPr>
              <a:t>capacités</a:t>
            </a:r>
            <a:endParaRPr lang="en-US" sz="32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598" name="Rectangle 6"/>
          <p:cNvSpPr>
            <a:spLocks/>
          </p:cNvSpPr>
          <p:nvPr/>
        </p:nvSpPr>
        <p:spPr bwMode="auto">
          <a:xfrm>
            <a:off x="4804172" y="5783789"/>
            <a:ext cx="181198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dirty="0" err="1" smtClean="0">
                <a:latin typeface="Gill Sans"/>
                <a:ea typeface="Gill Sans" pitchFamily="-84" charset="0"/>
                <a:cs typeface="Gill Sans" pitchFamily="-84" charset="0"/>
              </a:rPr>
              <a:t>Incitations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599" name="Rectangle 7"/>
          <p:cNvSpPr>
            <a:spLocks/>
          </p:cNvSpPr>
          <p:nvPr/>
        </p:nvSpPr>
        <p:spPr bwMode="auto">
          <a:xfrm>
            <a:off x="2152055" y="1702222"/>
            <a:ext cx="91738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dirty="0" smtClean="0">
                <a:latin typeface="Gill Sans"/>
                <a:ea typeface="Gill Sans" pitchFamily="-84" charset="0"/>
                <a:cs typeface="Gill Sans" pitchFamily="-84" charset="0"/>
              </a:rPr>
              <a:t>Gens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0" name="Rectangle 8"/>
          <p:cNvSpPr>
            <a:spLocks/>
          </p:cNvSpPr>
          <p:nvPr/>
        </p:nvSpPr>
        <p:spPr bwMode="auto">
          <a:xfrm>
            <a:off x="6947297" y="942082"/>
            <a:ext cx="175620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Education</a:t>
            </a:r>
          </a:p>
        </p:txBody>
      </p:sp>
      <p:sp>
        <p:nvSpPr>
          <p:cNvPr id="110601" name="Rectangle 9"/>
          <p:cNvSpPr>
            <a:spLocks/>
          </p:cNvSpPr>
          <p:nvPr/>
        </p:nvSpPr>
        <p:spPr bwMode="auto">
          <a:xfrm>
            <a:off x="7309659" y="5260569"/>
            <a:ext cx="166678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dirty="0" err="1" smtClean="0">
                <a:latin typeface="Gill Sans"/>
                <a:ea typeface="Gill Sans" pitchFamily="-84" charset="0"/>
                <a:cs typeface="Gill Sans" pitchFamily="-84" charset="0"/>
              </a:rPr>
              <a:t>Bénéfices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2" name="Rectangle 10"/>
          <p:cNvSpPr>
            <a:spLocks/>
          </p:cNvSpPr>
          <p:nvPr/>
        </p:nvSpPr>
        <p:spPr bwMode="auto">
          <a:xfrm>
            <a:off x="987919" y="660796"/>
            <a:ext cx="2328272" cy="10414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Répondre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un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besoin</a:t>
            </a:r>
            <a:endParaRPr lang="en-US" sz="2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3" name="Rectangle 11"/>
          <p:cNvSpPr>
            <a:spLocks/>
          </p:cNvSpPr>
          <p:nvPr/>
        </p:nvSpPr>
        <p:spPr bwMode="auto">
          <a:xfrm>
            <a:off x="1553766" y="4471125"/>
            <a:ext cx="631777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dirty="0" err="1" smtClean="0">
                <a:latin typeface="Gill Sans"/>
                <a:ea typeface="Gill Sans" pitchFamily="-84" charset="0"/>
                <a:cs typeface="Gill Sans" pitchFamily="-84" charset="0"/>
              </a:rPr>
              <a:t>Contexte</a:t>
            </a:r>
            <a:r>
              <a:rPr lang="en-US" sz="3400" dirty="0" smtClean="0">
                <a:latin typeface="Gill Sans"/>
                <a:ea typeface="Gill Sans" pitchFamily="-84" charset="0"/>
                <a:cs typeface="Gill Sans" pitchFamily="-84" charset="0"/>
              </a:rPr>
              <a:t> Politico </a:t>
            </a:r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- </a:t>
            </a:r>
            <a:r>
              <a:rPr lang="en-US" sz="3400" dirty="0" smtClean="0">
                <a:latin typeface="Gill Sans"/>
                <a:ea typeface="Gill Sans" pitchFamily="-84" charset="0"/>
                <a:cs typeface="Gill Sans" pitchFamily="-84" charset="0"/>
              </a:rPr>
              <a:t>Socio </a:t>
            </a:r>
            <a:r>
              <a:rPr lang="en-US" sz="3400" dirty="0">
                <a:latin typeface="Gill Sans"/>
                <a:ea typeface="Gill Sans" pitchFamily="-84" charset="0"/>
                <a:cs typeface="Gill Sans" pitchFamily="-84" charset="0"/>
              </a:rPr>
              <a:t>- </a:t>
            </a:r>
            <a:r>
              <a:rPr lang="en-US" sz="3400" dirty="0" err="1" smtClean="0">
                <a:latin typeface="Gill Sans"/>
                <a:ea typeface="Gill Sans" pitchFamily="-84" charset="0"/>
                <a:cs typeface="Gill Sans" pitchFamily="-84" charset="0"/>
              </a:rPr>
              <a:t>Culturel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0604" name="Rectangle 12"/>
          <p:cNvSpPr>
            <a:spLocks/>
          </p:cNvSpPr>
          <p:nvPr/>
        </p:nvSpPr>
        <p:spPr bwMode="auto">
          <a:xfrm>
            <a:off x="3946922" y="1157511"/>
            <a:ext cx="211131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400" dirty="0" smtClean="0">
                <a:latin typeface="Gill Sans"/>
                <a:ea typeface="Gill Sans" pitchFamily="-84" charset="0"/>
                <a:cs typeface="Gill Sans" pitchFamily="-84" charset="0"/>
              </a:rPr>
              <a:t>Engagement</a:t>
            </a:r>
            <a:endParaRPr lang="en-US" sz="34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5722" name="Rectangle 10"/>
          <p:cNvSpPr>
            <a:spLocks/>
          </p:cNvSpPr>
          <p:nvPr/>
        </p:nvSpPr>
        <p:spPr bwMode="auto">
          <a:xfrm>
            <a:off x="619029" y="0"/>
            <a:ext cx="8524972" cy="5625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600" b="1" dirty="0" err="1" smtClean="0">
                <a:latin typeface="Calibri"/>
                <a:ea typeface="Gill Sans" pitchFamily="-84" charset="0"/>
                <a:cs typeface="Gill Sans" pitchFamily="-84" charset="0"/>
              </a:rPr>
              <a:t>Facteurs</a:t>
            </a:r>
            <a:r>
              <a:rPr lang="en-US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 pour </a:t>
            </a:r>
            <a:r>
              <a:rPr lang="en-US" sz="2600" b="1" dirty="0" err="1" smtClean="0">
                <a:latin typeface="Calibri"/>
                <a:ea typeface="Gill Sans" pitchFamily="-84" charset="0"/>
                <a:cs typeface="Gill Sans" pitchFamily="-84" charset="0"/>
              </a:rPr>
              <a:t>renforcer</a:t>
            </a:r>
            <a:r>
              <a:rPr lang="en-US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600" b="1" dirty="0" err="1" smtClean="0">
                <a:latin typeface="Calibri"/>
                <a:ea typeface="Gill Sans" pitchFamily="-84" charset="0"/>
                <a:cs typeface="Gill Sans" pitchFamily="-84" charset="0"/>
              </a:rPr>
              <a:t>ou</a:t>
            </a:r>
            <a:r>
              <a:rPr lang="en-US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600" b="1" dirty="0" err="1" smtClean="0">
                <a:latin typeface="Calibri"/>
                <a:ea typeface="Gill Sans" pitchFamily="-84" charset="0"/>
                <a:cs typeface="Gill Sans" pitchFamily="-84" charset="0"/>
              </a:rPr>
              <a:t>arrêter</a:t>
            </a:r>
            <a:r>
              <a:rPr lang="en-US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 le </a:t>
            </a:r>
            <a:r>
              <a:rPr lang="en-US" sz="2600" b="1" dirty="0" err="1" smtClean="0">
                <a:latin typeface="Calibri"/>
                <a:ea typeface="Gill Sans" pitchFamily="-84" charset="0"/>
                <a:cs typeface="Gill Sans" pitchFamily="-84" charset="0"/>
              </a:rPr>
              <a:t>développement</a:t>
            </a:r>
            <a:r>
              <a:rPr lang="en-US" sz="2600" b="1" dirty="0" smtClean="0">
                <a:latin typeface="Calibri"/>
                <a:ea typeface="Gill Sans" pitchFamily="-84" charset="0"/>
                <a:cs typeface="Gill Sans" pitchFamily="-84" charset="0"/>
              </a:rPr>
              <a:t> des SDI</a:t>
            </a:r>
            <a:endParaRPr lang="en-US" sz="2600" b="1" dirty="0"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autoUpdateAnimBg="0"/>
      <p:bldP spid="110598" grpId="0" autoUpdateAnimBg="0"/>
      <p:bldP spid="110599" grpId="0" autoUpdateAnimBg="0"/>
      <p:bldP spid="110600" grpId="0" autoUpdateAnimBg="0"/>
      <p:bldP spid="110601" grpId="0" autoUpdateAnimBg="0"/>
      <p:bldP spid="110602" grpId="0" autoUpdateAnimBg="0"/>
      <p:bldP spid="110603" grpId="0" autoUpdateAnimBg="0"/>
      <p:bldP spid="11060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/>
              <a:t>Partage</a:t>
            </a:r>
            <a:r>
              <a:rPr lang="en-US" sz="2600" b="1" dirty="0"/>
              <a:t> de </a:t>
            </a:r>
            <a:r>
              <a:rPr lang="en-US" sz="2600" b="1" dirty="0" err="1"/>
              <a:t>données</a:t>
            </a:r>
            <a:r>
              <a:rPr lang="en-US" sz="2600" b="1" dirty="0"/>
              <a:t> </a:t>
            </a:r>
            <a:r>
              <a:rPr lang="en-US" sz="2600" b="1" dirty="0" err="1"/>
              <a:t>géospatiales</a:t>
            </a:r>
            <a:endParaRPr lang="it-IT" sz="26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" y="436880"/>
            <a:ext cx="7955280" cy="59664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7600" y="198149"/>
            <a:ext cx="1962584" cy="12564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2642" name="Rectangle 2"/>
          <p:cNvSpPr>
            <a:spLocks/>
          </p:cNvSpPr>
          <p:nvPr/>
        </p:nvSpPr>
        <p:spPr bwMode="auto">
          <a:xfrm>
            <a:off x="125442" y="1643063"/>
            <a:ext cx="8911828" cy="35629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spcBef>
                <a:spcPts val="3516"/>
              </a:spcBef>
            </a:pP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Partenariat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volontaire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gouvernements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d’organisations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internationales</a:t>
            </a:r>
            <a:endParaRPr lang="en-US" sz="21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just">
              <a:spcBef>
                <a:spcPts val="3516"/>
              </a:spcBef>
            </a:pP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Coordonné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par le Group 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on Earth Observations (GEO)</a:t>
            </a:r>
            <a:endParaRPr lang="en-US" sz="21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just">
              <a:spcBef>
                <a:spcPts val="3516"/>
              </a:spcBef>
            </a:pP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Plan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d’implémentation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sur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10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ans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(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2005-2015).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Pleinement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opérationnel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en 2015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</a:p>
          <a:p>
            <a:pPr algn="just">
              <a:spcBef>
                <a:spcPts val="3516"/>
              </a:spcBef>
            </a:pPr>
            <a:r>
              <a:rPr lang="ja-JP" altLang="en-US" sz="2100" i="1" dirty="0" smtClean="0"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fr-CH" altLang="ja-JP" sz="2100" i="1" dirty="0" smtClean="0">
                <a:latin typeface="Gill Sans"/>
                <a:ea typeface="Gill Sans" pitchFamily="-84" charset="0"/>
                <a:cs typeface="Gill Sans" pitchFamily="-84" charset="0"/>
              </a:rPr>
              <a:t>Le système global de systèmes d’observation de la Terre fournira des outils de support à la décision à une large palette d’utilisateurs. Tout comme pour l’internet, GEOSS sera un réseau global et flexible de fournisseurs de contenu permettant aux preneurs de décision d’accéder à une quantité extraordinaire d’informations depuis leur bureau</a:t>
            </a:r>
            <a:r>
              <a:rPr lang="en-US" altLang="ja-JP" sz="2100" i="1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r>
              <a:rPr lang="ja-JP" altLang="en-US" sz="2100" i="1" dirty="0"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endParaRPr lang="en-US" sz="2100" i="1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2643" name="Rectangle 3"/>
          <p:cNvSpPr>
            <a:spLocks/>
          </p:cNvSpPr>
          <p:nvPr/>
        </p:nvSpPr>
        <p:spPr bwMode="auto">
          <a:xfrm>
            <a:off x="2250281" y="5496560"/>
            <a:ext cx="4634508" cy="785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spcBef>
                <a:spcPts val="703"/>
              </a:spcBef>
            </a:pP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ACCES. CONNECTER. UTILISATEURS.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>
              <a:spcBef>
                <a:spcPts val="703"/>
              </a:spcBef>
            </a:pP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SYNERGIES. 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BENEFICES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. SOLUTIONS.</a:t>
            </a:r>
          </a:p>
        </p:txBody>
      </p:sp>
      <p:sp>
        <p:nvSpPr>
          <p:cNvPr id="117764" name="Rectangle 4"/>
          <p:cNvSpPr>
            <a:spLocks/>
          </p:cNvSpPr>
          <p:nvPr/>
        </p:nvSpPr>
        <p:spPr bwMode="auto">
          <a:xfrm>
            <a:off x="3607157" y="729466"/>
            <a:ext cx="3898503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u="sng" dirty="0">
                <a:latin typeface="Gill Sans"/>
                <a:ea typeface="Gill Sans" pitchFamily="-84" charset="0"/>
                <a:cs typeface="Gill Sans" pitchFamily="-84" charset="0"/>
                <a:hlinkClick r:id="rId4"/>
              </a:rPr>
              <a:t>http://www.earthobservations.org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build="p" autoUpdateAnimBg="0"/>
      <p:bldP spid="112643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680" y="107513"/>
            <a:ext cx="1935760" cy="12393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9810" name="Rectangle 2"/>
          <p:cNvSpPr>
            <a:spLocks/>
          </p:cNvSpPr>
          <p:nvPr/>
        </p:nvSpPr>
        <p:spPr bwMode="auto">
          <a:xfrm>
            <a:off x="232172" y="1920240"/>
            <a:ext cx="8679656" cy="4043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spcBef>
                <a:spcPts val="3516"/>
              </a:spcBef>
              <a:buSzPct val="125000"/>
              <a:buFont typeface="Lucida Grande" pitchFamily="-84" charset="0"/>
              <a:buChar char="‣"/>
            </a:pP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Il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y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aura un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échange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complet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ouvert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de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métadonnées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produits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partagés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au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sein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de GEOSS</a:t>
            </a:r>
            <a:r>
              <a:rPr lang="en-US" sz="2800" dirty="0">
                <a:latin typeface="Gill Sans"/>
                <a:ea typeface="Gill Sans" pitchFamily="-84" charset="0"/>
                <a:cs typeface="Gill Sans" pitchFamily="-84" charset="0"/>
              </a:rPr>
              <a:t>,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reconnaissant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les instruments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internationaux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appropriés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et les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politiques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législations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nationales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b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Toutes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les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métadonnées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produits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seront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rendus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disponibles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au plus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vite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et au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coût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minimal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b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Toutes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les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métadonnées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produits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gratuits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ou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pas plus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chers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que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leur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coût</a:t>
            </a:r>
            <a:r>
              <a:rPr lang="en-US" sz="28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de reproduction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seront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encouragés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pour la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recherche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l’éducation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. </a:t>
            </a:r>
            <a:endParaRPr lang="en-US" sz="2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19811" name="Rectangle 3"/>
          <p:cNvSpPr>
            <a:spLocks/>
          </p:cNvSpPr>
          <p:nvPr/>
        </p:nvSpPr>
        <p:spPr bwMode="auto">
          <a:xfrm>
            <a:off x="3547227" y="379869"/>
            <a:ext cx="557845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GEOSS: </a:t>
            </a:r>
            <a:r>
              <a:rPr lang="en-US" sz="2600" b="1" dirty="0" err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principes</a:t>
            </a:r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2600" b="1" dirty="0" err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partage</a:t>
            </a:r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2600" b="1" dirty="0" err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 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2289" y="355262"/>
            <a:ext cx="8424937" cy="6174649"/>
            <a:chOff x="0" y="9"/>
            <a:chExt cx="7719" cy="5658"/>
          </a:xfrm>
        </p:grpSpPr>
        <p:pic>
          <p:nvPicPr>
            <p:cNvPr id="121859" name="Picture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22" y="3144"/>
              <a:ext cx="1920" cy="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60" name="Picture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2" y="3202"/>
              <a:ext cx="1944" cy="6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167" y="2633"/>
              <a:ext cx="3378" cy="883"/>
              <a:chOff x="0" y="0"/>
              <a:chExt cx="3378" cy="883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-40" y="8"/>
                <a:ext cx="3456" cy="896"/>
                <a:chOff x="0" y="0"/>
                <a:chExt cx="3456" cy="896"/>
              </a:xfrm>
            </p:grpSpPr>
            <p:sp>
              <p:nvSpPr>
                <p:cNvPr id="121922" name="Oval 6"/>
                <p:cNvSpPr>
                  <a:spLocks/>
                </p:cNvSpPr>
                <p:nvPr/>
              </p:nvSpPr>
              <p:spPr bwMode="auto">
                <a:xfrm>
                  <a:off x="40" y="32"/>
                  <a:ext cx="3378" cy="824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121923" name="Picture 7"/>
                <p:cNvPicPr>
                  <a:picLocks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3456" cy="89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901" y="0"/>
                <a:ext cx="1666" cy="883"/>
                <a:chOff x="0" y="0"/>
                <a:chExt cx="1665" cy="883"/>
              </a:xfrm>
            </p:grpSpPr>
            <p:pic>
              <p:nvPicPr>
                <p:cNvPr id="121920" name="Picture 9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0" y="127"/>
                  <a:ext cx="1108" cy="642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1921" name="Rectangle 10"/>
                <p:cNvSpPr>
                  <a:spLocks/>
                </p:cNvSpPr>
                <p:nvPr/>
              </p:nvSpPr>
              <p:spPr bwMode="auto">
                <a:xfrm>
                  <a:off x="990" y="0"/>
                  <a:ext cx="675" cy="88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prstTxWarp prst="textNoShape">
                    <a:avLst/>
                  </a:prstTxWarp>
                </a:bodyPr>
                <a:lstStyle/>
                <a:p>
                  <a:r>
                    <a:rPr lang="en-US" sz="4500" dirty="0">
                      <a:solidFill>
                        <a:srgbClr val="003DCC"/>
                      </a:solidFill>
                      <a:latin typeface="Bauhaus 93" pitchFamily="-84" charset="0"/>
                      <a:ea typeface="Bauhaus 93" pitchFamily="-84" charset="0"/>
                      <a:cs typeface="Bauhaus 93" pitchFamily="-84" charset="0"/>
                      <a:sym typeface="Bauhaus 93" pitchFamily="-84" charset="0"/>
                    </a:rPr>
                    <a:t>SS</a:t>
                  </a:r>
                </a:p>
              </p:txBody>
            </p:sp>
          </p:grpSp>
        </p:grpSp>
        <p:sp>
          <p:nvSpPr>
            <p:cNvPr id="121862" name="Rectangle 11"/>
            <p:cNvSpPr>
              <a:spLocks/>
            </p:cNvSpPr>
            <p:nvPr/>
          </p:nvSpPr>
          <p:spPr bwMode="auto">
            <a:xfrm>
              <a:off x="2529" y="9"/>
              <a:ext cx="3343" cy="4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600" b="1" dirty="0" err="1" smtClean="0">
                  <a:latin typeface="Calibri"/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Systèmes</a:t>
              </a:r>
              <a:r>
                <a:rPr lang="en-US" sz="2600" b="1" dirty="0" smtClean="0">
                  <a:latin typeface="Calibri"/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 </a:t>
              </a:r>
              <a:r>
                <a:rPr lang="en-US" sz="2600" b="1" dirty="0" err="1" smtClean="0">
                  <a:latin typeface="Calibri"/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d’observation</a:t>
              </a:r>
              <a:endParaRPr lang="en-US" sz="2600" b="1" dirty="0">
                <a:latin typeface="Calibri"/>
                <a:ea typeface="Eurostile" pitchFamily="-84" charset="0"/>
                <a:cs typeface="Eurostile" pitchFamily="-84" charset="0"/>
                <a:sym typeface="Eurostile" pitchFamily="-84" charset="0"/>
              </a:endParaRPr>
            </a:p>
          </p:txBody>
        </p:sp>
        <p:sp>
          <p:nvSpPr>
            <p:cNvPr id="121863" name="Rectangle 12"/>
            <p:cNvSpPr>
              <a:spLocks/>
            </p:cNvSpPr>
            <p:nvPr/>
          </p:nvSpPr>
          <p:spPr bwMode="auto">
            <a:xfrm>
              <a:off x="2443" y="5263"/>
              <a:ext cx="2675" cy="4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700" b="1" dirty="0">
                  <a:latin typeface="Gill Sans"/>
                  <a:ea typeface="Eurostile" pitchFamily="-84" charset="0"/>
                  <a:cs typeface="Eurostile" pitchFamily="-84" charset="0"/>
                  <a:sym typeface="Eurostile" pitchFamily="-84" charset="0"/>
                </a:rPr>
                <a:t>Societal Benefit Areas</a:t>
              </a:r>
            </a:p>
          </p:txBody>
        </p: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0" y="3934"/>
              <a:ext cx="832" cy="1069"/>
              <a:chOff x="0" y="0"/>
              <a:chExt cx="832" cy="1069"/>
            </a:xfrm>
          </p:grpSpPr>
          <p:sp>
            <p:nvSpPr>
              <p:cNvPr id="121916" name="Rectangle 14"/>
              <p:cNvSpPr>
                <a:spLocks/>
              </p:cNvSpPr>
              <p:nvPr/>
            </p:nvSpPr>
            <p:spPr bwMode="auto">
              <a:xfrm>
                <a:off x="43" y="813"/>
                <a:ext cx="693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Désastres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7" name="Picture 15"/>
              <p:cNvPicPr>
                <a:picLocks noChangeAspect="1" noChangeArrowheads="1"/>
              </p:cNvPicPr>
              <p:nvPr/>
            </p:nvPicPr>
            <p:blipFill>
              <a:blip r:embed="rId7"/>
              <a:srcRect l="27467" t="3876" r="10361" b="3101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2529" y="4198"/>
              <a:ext cx="832" cy="1065"/>
              <a:chOff x="0" y="0"/>
              <a:chExt cx="832" cy="1065"/>
            </a:xfrm>
          </p:grpSpPr>
          <p:sp>
            <p:nvSpPr>
              <p:cNvPr id="121914" name="Rectangle 17"/>
              <p:cNvSpPr>
                <a:spLocks/>
              </p:cNvSpPr>
              <p:nvPr/>
            </p:nvSpPr>
            <p:spPr bwMode="auto">
              <a:xfrm>
                <a:off x="149" y="809"/>
                <a:ext cx="517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Santé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5" name="Picture 18"/>
              <p:cNvPicPr>
                <a:picLocks noChangeAspect="1" noChangeArrowheads="1"/>
              </p:cNvPicPr>
              <p:nvPr/>
            </p:nvPicPr>
            <p:blipFill>
              <a:blip r:embed="rId8"/>
              <a:srcRect l="4709" t="3125" r="3810" b="3125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840" y="4017"/>
              <a:ext cx="832" cy="1061"/>
              <a:chOff x="0" y="0"/>
              <a:chExt cx="832" cy="1061"/>
            </a:xfrm>
          </p:grpSpPr>
          <p:sp>
            <p:nvSpPr>
              <p:cNvPr id="121912" name="Rectangle 20"/>
              <p:cNvSpPr>
                <a:spLocks/>
              </p:cNvSpPr>
              <p:nvPr/>
            </p:nvSpPr>
            <p:spPr bwMode="auto">
              <a:xfrm>
                <a:off x="116" y="806"/>
                <a:ext cx="595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Climat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3" name="Picture 21"/>
              <p:cNvPicPr>
                <a:picLocks noChangeAspect="1" noChangeArrowheads="1"/>
              </p:cNvPicPr>
              <p:nvPr/>
            </p:nvPicPr>
            <p:blipFill>
              <a:blip r:embed="rId9"/>
              <a:srcRect t="3432"/>
              <a:stretch>
                <a:fillRect/>
              </a:stretch>
            </p:blipFill>
            <p:spPr bwMode="auto">
              <a:xfrm>
                <a:off x="6" y="0"/>
                <a:ext cx="819" cy="8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1680" y="4124"/>
              <a:ext cx="833" cy="1059"/>
              <a:chOff x="0" y="0"/>
              <a:chExt cx="832" cy="1059"/>
            </a:xfrm>
          </p:grpSpPr>
          <p:sp>
            <p:nvSpPr>
              <p:cNvPr id="121910" name="Rectangle 23"/>
              <p:cNvSpPr>
                <a:spLocks/>
              </p:cNvSpPr>
              <p:nvPr/>
            </p:nvSpPr>
            <p:spPr bwMode="auto">
              <a:xfrm>
                <a:off x="155" y="803"/>
                <a:ext cx="505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Eau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11" name="Picture 24"/>
              <p:cNvPicPr>
                <a:picLocks noChangeAspect="1" noChangeArrowheads="1"/>
              </p:cNvPicPr>
              <p:nvPr/>
            </p:nvPicPr>
            <p:blipFill>
              <a:blip r:embed="rId10"/>
              <a:srcRect l="13496" t="1022" r="12883" b="818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>
              <a:off x="4260" y="4190"/>
              <a:ext cx="832" cy="1081"/>
              <a:chOff x="0" y="0"/>
              <a:chExt cx="832" cy="1081"/>
            </a:xfrm>
          </p:grpSpPr>
          <p:sp>
            <p:nvSpPr>
              <p:cNvPr id="121908" name="Rectangle 26"/>
              <p:cNvSpPr>
                <a:spLocks/>
              </p:cNvSpPr>
              <p:nvPr/>
            </p:nvSpPr>
            <p:spPr bwMode="auto">
              <a:xfrm>
                <a:off x="83" y="826"/>
                <a:ext cx="662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Temps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9" name="Picture 27"/>
              <p:cNvPicPr>
                <a:picLocks noChangeAspect="1" noChangeArrowheads="1"/>
              </p:cNvPicPr>
              <p:nvPr/>
            </p:nvPicPr>
            <p:blipFill>
              <a:blip r:embed="rId11"/>
              <a:srcRect l="4999" r="20000" b="624"/>
              <a:stretch>
                <a:fillRect/>
              </a:stretch>
            </p:blipFill>
            <p:spPr bwMode="auto">
              <a:xfrm>
                <a:off x="0" y="5"/>
                <a:ext cx="832" cy="8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28"/>
            <p:cNvGrpSpPr>
              <a:grpSpLocks/>
            </p:cNvGrpSpPr>
            <p:nvPr/>
          </p:nvGrpSpPr>
          <p:grpSpPr bwMode="auto">
            <a:xfrm>
              <a:off x="5990" y="4017"/>
              <a:ext cx="845" cy="1061"/>
              <a:chOff x="0" y="0"/>
              <a:chExt cx="845" cy="1061"/>
            </a:xfrm>
          </p:grpSpPr>
          <p:sp>
            <p:nvSpPr>
              <p:cNvPr id="121906" name="Rectangle 29"/>
              <p:cNvSpPr>
                <a:spLocks/>
              </p:cNvSpPr>
              <p:nvPr/>
            </p:nvSpPr>
            <p:spPr bwMode="auto">
              <a:xfrm>
                <a:off x="14" y="806"/>
                <a:ext cx="824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Agriculture</a:t>
                </a:r>
              </a:p>
            </p:txBody>
          </p:sp>
          <p:pic>
            <p:nvPicPr>
              <p:cNvPr id="121907" name="Picture 30"/>
              <p:cNvPicPr>
                <a:picLocks noChangeAspect="1" noChangeArrowheads="1"/>
              </p:cNvPicPr>
              <p:nvPr/>
            </p:nvPicPr>
            <p:blipFill>
              <a:blip r:embed="rId12"/>
              <a:srcRect l="34042" t="130" r="1595" b="2435"/>
              <a:stretch>
                <a:fillRect/>
              </a:stretch>
            </p:blipFill>
            <p:spPr bwMode="auto">
              <a:xfrm>
                <a:off x="0" y="0"/>
                <a:ext cx="845" cy="8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3394" y="4321"/>
              <a:ext cx="833" cy="1069"/>
              <a:chOff x="0" y="0"/>
              <a:chExt cx="832" cy="1068"/>
            </a:xfrm>
          </p:grpSpPr>
          <p:sp>
            <p:nvSpPr>
              <p:cNvPr id="121904" name="Rectangle 32"/>
              <p:cNvSpPr>
                <a:spLocks/>
              </p:cNvSpPr>
              <p:nvPr/>
            </p:nvSpPr>
            <p:spPr bwMode="auto">
              <a:xfrm>
                <a:off x="150" y="812"/>
                <a:ext cx="529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Energie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5" name="Picture 33"/>
              <p:cNvPicPr>
                <a:picLocks noChangeAspect="1" noChangeArrowheads="1"/>
              </p:cNvPicPr>
              <p:nvPr/>
            </p:nvPicPr>
            <p:blipFill>
              <a:blip r:embed="rId13"/>
              <a:srcRect l="9793" t="3322" r="28349" b="2357"/>
              <a:stretch>
                <a:fillRect/>
              </a:stretch>
            </p:blipFill>
            <p:spPr bwMode="auto">
              <a:xfrm>
                <a:off x="0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34"/>
            <p:cNvGrpSpPr>
              <a:grpSpLocks/>
            </p:cNvGrpSpPr>
            <p:nvPr/>
          </p:nvGrpSpPr>
          <p:grpSpPr bwMode="auto">
            <a:xfrm>
              <a:off x="5107" y="4124"/>
              <a:ext cx="850" cy="1059"/>
              <a:chOff x="0" y="0"/>
              <a:chExt cx="849" cy="1059"/>
            </a:xfrm>
          </p:grpSpPr>
          <p:sp>
            <p:nvSpPr>
              <p:cNvPr id="121902" name="Rectangle 35"/>
              <p:cNvSpPr>
                <a:spLocks/>
              </p:cNvSpPr>
              <p:nvPr/>
            </p:nvSpPr>
            <p:spPr bwMode="auto">
              <a:xfrm>
                <a:off x="0" y="803"/>
                <a:ext cx="842" cy="2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Ecosystèmes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3" name="Picture 36"/>
              <p:cNvPicPr>
                <a:picLocks noChangeAspect="1" noChangeArrowheads="1"/>
              </p:cNvPicPr>
              <p:nvPr/>
            </p:nvPicPr>
            <p:blipFill>
              <a:blip r:embed="rId14"/>
              <a:srcRect l="1874" r="23125"/>
              <a:stretch>
                <a:fillRect/>
              </a:stretch>
            </p:blipFill>
            <p:spPr bwMode="auto">
              <a:xfrm>
                <a:off x="17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Group 37"/>
            <p:cNvGrpSpPr>
              <a:grpSpLocks/>
            </p:cNvGrpSpPr>
            <p:nvPr/>
          </p:nvGrpSpPr>
          <p:grpSpPr bwMode="auto">
            <a:xfrm>
              <a:off x="6866" y="3934"/>
              <a:ext cx="853" cy="1062"/>
              <a:chOff x="0" y="0"/>
              <a:chExt cx="853" cy="1061"/>
            </a:xfrm>
          </p:grpSpPr>
          <p:sp>
            <p:nvSpPr>
              <p:cNvPr id="121900" name="Rectangle 38"/>
              <p:cNvSpPr>
                <a:spLocks/>
              </p:cNvSpPr>
              <p:nvPr/>
            </p:nvSpPr>
            <p:spPr bwMode="auto">
              <a:xfrm>
                <a:off x="0" y="806"/>
                <a:ext cx="853" cy="2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Biodiversité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  <p:pic>
            <p:nvPicPr>
              <p:cNvPr id="121901" name="Picture 39"/>
              <p:cNvPicPr>
                <a:picLocks noChangeAspect="1" noChangeArrowheads="1"/>
              </p:cNvPicPr>
              <p:nvPr/>
            </p:nvPicPr>
            <p:blipFill>
              <a:blip r:embed="rId15"/>
              <a:srcRect l="7214" r="21411"/>
              <a:stretch>
                <a:fillRect/>
              </a:stretch>
            </p:blipFill>
            <p:spPr bwMode="auto">
              <a:xfrm>
                <a:off x="14" y="0"/>
                <a:ext cx="832" cy="8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pic>
          <p:nvPicPr>
            <p:cNvPr id="121873" name="Picture 40"/>
            <p:cNvPicPr>
              <a:picLocks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833" y="2254"/>
              <a:ext cx="1416" cy="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5" name="Group 41"/>
            <p:cNvGrpSpPr>
              <a:grpSpLocks/>
            </p:cNvGrpSpPr>
            <p:nvPr/>
          </p:nvGrpSpPr>
          <p:grpSpPr bwMode="auto">
            <a:xfrm>
              <a:off x="4" y="942"/>
              <a:ext cx="988" cy="1443"/>
              <a:chOff x="0" y="0"/>
              <a:chExt cx="988" cy="1442"/>
            </a:xfrm>
          </p:grpSpPr>
          <p:pic>
            <p:nvPicPr>
              <p:cNvPr id="121898" name="Picture 42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0" y="454"/>
                <a:ext cx="988" cy="9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9" name="Rectangle 43"/>
              <p:cNvSpPr>
                <a:spLocks/>
              </p:cNvSpPr>
              <p:nvPr/>
            </p:nvSpPr>
            <p:spPr bwMode="auto">
              <a:xfrm>
                <a:off x="50" y="0"/>
                <a:ext cx="886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Systèmes</a:t>
                </a:r>
                <a:r>
                  <a:rPr lang="en-U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 </a:t>
                </a:r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spatiaux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5" name="Picture 44"/>
            <p:cNvPicPr>
              <a:picLocks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2349" y="1974"/>
              <a:ext cx="696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6" name="Group 45"/>
            <p:cNvGrpSpPr>
              <a:grpSpLocks/>
            </p:cNvGrpSpPr>
            <p:nvPr/>
          </p:nvGrpSpPr>
          <p:grpSpPr bwMode="auto">
            <a:xfrm>
              <a:off x="1598" y="667"/>
              <a:ext cx="989" cy="1446"/>
              <a:chOff x="0" y="0"/>
              <a:chExt cx="988" cy="1446"/>
            </a:xfrm>
          </p:grpSpPr>
          <p:pic>
            <p:nvPicPr>
              <p:cNvPr id="121896" name="Picture 46"/>
              <p:cNvPicPr>
                <a:picLocks noChangeAspect="1" noChangeArrowheads="1"/>
              </p:cNvPicPr>
              <p:nvPr/>
            </p:nvPicPr>
            <p:blipFill>
              <a:blip r:embed="rId19"/>
              <a:srcRect l="11574" t="1810" r="12036" b="2396"/>
              <a:stretch>
                <a:fillRect/>
              </a:stretch>
            </p:blipFill>
            <p:spPr bwMode="auto">
              <a:xfrm>
                <a:off x="0" y="457"/>
                <a:ext cx="988" cy="9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7" name="Rectangle 47"/>
              <p:cNvSpPr>
                <a:spLocks/>
              </p:cNvSpPr>
              <p:nvPr/>
            </p:nvSpPr>
            <p:spPr bwMode="auto">
              <a:xfrm>
                <a:off x="140" y="0"/>
                <a:ext cx="704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Systèmes</a:t>
                </a:r>
                <a:r>
                  <a:rPr lang="en-U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 </a:t>
                </a:r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aériens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7" name="Picture 48"/>
            <p:cNvPicPr>
              <a:picLocks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3655" y="1826"/>
              <a:ext cx="304" cy="8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7" name="Group 49"/>
            <p:cNvGrpSpPr>
              <a:grpSpLocks/>
            </p:cNvGrpSpPr>
            <p:nvPr/>
          </p:nvGrpSpPr>
          <p:grpSpPr bwMode="auto">
            <a:xfrm>
              <a:off x="3163" y="412"/>
              <a:ext cx="1302" cy="1446"/>
              <a:chOff x="0" y="0"/>
              <a:chExt cx="1301" cy="1446"/>
            </a:xfrm>
          </p:grpSpPr>
          <p:pic>
            <p:nvPicPr>
              <p:cNvPr id="121894" name="Picture 50"/>
              <p:cNvPicPr>
                <a:picLocks noChangeAspect="1" noChangeArrowheads="1"/>
              </p:cNvPicPr>
              <p:nvPr/>
            </p:nvPicPr>
            <p:blipFill>
              <a:blip r:embed="rId21"/>
              <a:srcRect l="31404" r="412"/>
              <a:stretch>
                <a:fillRect/>
              </a:stretch>
            </p:blipFill>
            <p:spPr bwMode="auto">
              <a:xfrm>
                <a:off x="156" y="459"/>
                <a:ext cx="989" cy="9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5" name="Rectangle 51"/>
              <p:cNvSpPr>
                <a:spLocks/>
              </p:cNvSpPr>
              <p:nvPr/>
            </p:nvSpPr>
            <p:spPr bwMode="auto">
              <a:xfrm>
                <a:off x="0" y="0"/>
                <a:ext cx="1301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Systèmes</a:t>
                </a:r>
                <a:r>
                  <a:rPr lang="en-U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 </a:t>
                </a:r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cryosphériques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79" name="Picture 52"/>
            <p:cNvPicPr>
              <a:picLocks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4755" y="2040"/>
              <a:ext cx="568" cy="7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8" name="Group 53"/>
            <p:cNvGrpSpPr>
              <a:grpSpLocks/>
            </p:cNvGrpSpPr>
            <p:nvPr/>
          </p:nvGrpSpPr>
          <p:grpSpPr bwMode="auto">
            <a:xfrm>
              <a:off x="4941" y="720"/>
              <a:ext cx="1208" cy="1393"/>
              <a:chOff x="-27" y="53"/>
              <a:chExt cx="1207" cy="1393"/>
            </a:xfrm>
          </p:grpSpPr>
          <p:pic>
            <p:nvPicPr>
              <p:cNvPr id="121892" name="Picture 54"/>
              <p:cNvPicPr>
                <a:picLocks noChangeAspect="1" noChangeArrowheads="1"/>
              </p:cNvPicPr>
              <p:nvPr/>
            </p:nvPicPr>
            <p:blipFill>
              <a:blip r:embed="rId23"/>
              <a:srcRect l="16637" r="16637" b="252"/>
              <a:stretch>
                <a:fillRect/>
              </a:stretch>
            </p:blipFill>
            <p:spPr bwMode="auto">
              <a:xfrm>
                <a:off x="0" y="459"/>
                <a:ext cx="988" cy="98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3" name="Rectangle 55"/>
              <p:cNvSpPr>
                <a:spLocks/>
              </p:cNvSpPr>
              <p:nvPr/>
            </p:nvSpPr>
            <p:spPr bwMode="auto">
              <a:xfrm>
                <a:off x="-27" y="53"/>
                <a:ext cx="1207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Systèmes</a:t>
                </a:r>
                <a:r>
                  <a:rPr lang="en-U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 </a:t>
                </a:r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terrestres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81" name="Picture 56"/>
            <p:cNvPicPr>
              <a:picLocks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5390" y="2271"/>
              <a:ext cx="1456" cy="6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19" name="Group 57"/>
            <p:cNvGrpSpPr>
              <a:grpSpLocks/>
            </p:cNvGrpSpPr>
            <p:nvPr/>
          </p:nvGrpSpPr>
          <p:grpSpPr bwMode="auto">
            <a:xfrm>
              <a:off x="6723" y="1038"/>
              <a:ext cx="989" cy="1446"/>
              <a:chOff x="0" y="0"/>
              <a:chExt cx="988" cy="1446"/>
            </a:xfrm>
          </p:grpSpPr>
          <p:pic>
            <p:nvPicPr>
              <p:cNvPr id="121890" name="Picture 58"/>
              <p:cNvPicPr>
                <a:picLocks noChangeAspect="1" noChangeArrowheads="1"/>
              </p:cNvPicPr>
              <p:nvPr/>
            </p:nvPicPr>
            <p:blipFill>
              <a:blip r:embed="rId25"/>
              <a:srcRect t="8228" b="7187"/>
              <a:stretch>
                <a:fillRect/>
              </a:stretch>
            </p:blipFill>
            <p:spPr bwMode="auto">
              <a:xfrm>
                <a:off x="0" y="457"/>
                <a:ext cx="988" cy="98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1891" name="Rectangle 59"/>
              <p:cNvSpPr>
                <a:spLocks/>
              </p:cNvSpPr>
              <p:nvPr/>
            </p:nvSpPr>
            <p:spPr bwMode="auto">
              <a:xfrm>
                <a:off x="21" y="0"/>
                <a:ext cx="946" cy="4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Systèmes</a:t>
                </a:r>
                <a:r>
                  <a:rPr lang="en-US" sz="1000" b="1" dirty="0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 </a:t>
                </a:r>
                <a:r>
                  <a:rPr lang="en-US" sz="1000" b="1" dirty="0" err="1" smtClean="0">
                    <a:latin typeface="Eurostile" pitchFamily="-84" charset="0"/>
                    <a:ea typeface="Eurostile" pitchFamily="-84" charset="0"/>
                    <a:cs typeface="Eurostile" pitchFamily="-84" charset="0"/>
                    <a:sym typeface="Eurostile" pitchFamily="-84" charset="0"/>
                  </a:rPr>
                  <a:t>océanographiques</a:t>
                </a:r>
                <a:endParaRPr lang="en-US" sz="1000" b="1" dirty="0">
                  <a:latin typeface="Eurostile" pitchFamily="-84" charset="0"/>
                  <a:ea typeface="Eurostile" pitchFamily="-84" charset="0"/>
                  <a:cs typeface="Eurostile" pitchFamily="-84" charset="0"/>
                  <a:sym typeface="Eurostile" pitchFamily="-84" charset="0"/>
                </a:endParaRPr>
              </a:p>
            </p:txBody>
          </p:sp>
        </p:grpSp>
        <p:pic>
          <p:nvPicPr>
            <p:cNvPr id="121883" name="Picture 60"/>
            <p:cNvPicPr>
              <a:picLocks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1434" y="3301"/>
              <a:ext cx="1048" cy="6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4" name="Picture 61"/>
            <p:cNvPicPr>
              <a:picLocks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143" y="3358"/>
              <a:ext cx="536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5" name="Picture 62"/>
            <p:cNvPicPr>
              <a:picLocks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4870" y="3400"/>
              <a:ext cx="728" cy="7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6" name="Picture 63"/>
            <p:cNvPicPr>
              <a:picLocks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5266" y="3284"/>
              <a:ext cx="1240" cy="7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7" name="Picture 64"/>
            <p:cNvPicPr>
              <a:picLocks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2845" y="3449"/>
              <a:ext cx="304" cy="7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8" name="Picture 65"/>
            <p:cNvPicPr>
              <a:picLocks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3655" y="3449"/>
              <a:ext cx="312" cy="9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1889" name="Picture 66"/>
            <p:cNvPicPr>
              <a:picLocks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4434" y="3449"/>
              <a:ext cx="312" cy="7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21858" name="Picture 67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95505" y="1"/>
            <a:ext cx="1875170" cy="1200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963" y="30480"/>
            <a:ext cx="1659806" cy="1062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4174" y="1093113"/>
            <a:ext cx="7118078" cy="51881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272" y="0"/>
            <a:ext cx="1659806" cy="10626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8465" y="1075432"/>
            <a:ext cx="7485311" cy="52953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5955" name="Rectangle 3"/>
          <p:cNvSpPr>
            <a:spLocks/>
          </p:cNvSpPr>
          <p:nvPr/>
        </p:nvSpPr>
        <p:spPr bwMode="auto">
          <a:xfrm>
            <a:off x="3939183" y="412373"/>
            <a:ext cx="158083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 dirty="0" err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Portail</a:t>
            </a:r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 GEO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/>
          </p:cNvSpPr>
          <p:nvPr/>
        </p:nvSpPr>
        <p:spPr bwMode="auto">
          <a:xfrm>
            <a:off x="232172" y="1884164"/>
            <a:ext cx="8679656" cy="3080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/>
            <a:r>
              <a:rPr lang="ja-JP" altLang="en-US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“</a:t>
            </a:r>
            <a:r>
              <a:rPr lang="fr-CH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la directive 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INSPIRE vise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créer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une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infrastructure de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spatiales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pour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l’Union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Européenne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(UE). 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Ceci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va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rendre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possible le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partage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d’information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spatiale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environnementale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parmi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les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organisations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du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secteur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public et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faciliter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un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meilleur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accès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public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l’information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géospatiale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en Europe.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Une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infrastructure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européenne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de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spatiales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va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aider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la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mise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en oeuvre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politique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travers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les </a:t>
            </a:r>
            <a:r>
              <a:rPr lang="en-US" altLang="ja-JP" sz="2400" i="1" dirty="0" err="1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frontières</a:t>
            </a:r>
            <a:r>
              <a:rPr lang="en-US" altLang="ja-JP" sz="2400" i="1" dirty="0" smtClean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r>
              <a:rPr lang="ja-JP" altLang="en-US" sz="2400" i="1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”</a:t>
            </a:r>
            <a:r>
              <a:rPr lang="en-US" altLang="ja-JP" sz="2400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endParaRPr lang="en-US" sz="2400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8003" name="Rectangle 3"/>
          <p:cNvSpPr>
            <a:spLocks/>
          </p:cNvSpPr>
          <p:nvPr/>
        </p:nvSpPr>
        <p:spPr bwMode="auto">
          <a:xfrm>
            <a:off x="2911079" y="424160"/>
            <a:ext cx="3270126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100" u="sng" dirty="0">
                <a:latin typeface="Gill Sans"/>
                <a:ea typeface="Gill Sans" pitchFamily="-84" charset="0"/>
                <a:cs typeface="Gill Sans" pitchFamily="-84" charset="0"/>
                <a:hlinkClick r:id="rId4"/>
              </a:rPr>
              <a:t>http://inspire.jrc.ec.europa.eu</a:t>
            </a:r>
            <a:r>
              <a:rPr lang="en-US" sz="2100" dirty="0">
                <a:latin typeface="Gill Sans"/>
                <a:ea typeface="Gill Sans" pitchFamily="-84" charset="0"/>
                <a:cs typeface="Gill Sans" pitchFamily="-84" charset="0"/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/>
          <p:cNvSpPr>
            <a:spLocks/>
          </p:cNvSpPr>
          <p:nvPr/>
        </p:nvSpPr>
        <p:spPr bwMode="auto">
          <a:xfrm>
            <a:off x="232172" y="1442145"/>
            <a:ext cx="8679656" cy="45362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buSzPct val="125000"/>
              <a:buFont typeface="Lucida Grande" pitchFamily="-84" charset="0"/>
              <a:buChar char="‣"/>
            </a:pP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Les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ne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devraient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être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collectées</a:t>
            </a:r>
            <a:r>
              <a:rPr lang="en-U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qu’une</a:t>
            </a:r>
            <a:r>
              <a:rPr lang="en-U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seule</a:t>
            </a:r>
            <a:r>
              <a:rPr lang="en-U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fois</a:t>
            </a:r>
            <a:r>
              <a:rPr lang="en-U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et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gardées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là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où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elles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peuvent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être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maintenues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manière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la plus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efficace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Il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devrait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être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possible de </a:t>
            </a:r>
            <a:r>
              <a:rPr lang="en-U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combiner de </a:t>
            </a:r>
            <a:r>
              <a:rPr lang="en-US" sz="21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manière</a:t>
            </a:r>
            <a:r>
              <a:rPr lang="en-U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continue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l’information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spatiale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venant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différentes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sources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travers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l’Europe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et la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partager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avec de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nombreux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utilisateurs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et applications.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Il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devrait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être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possible pour de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l’information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collectée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un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niveau/une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échelle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d’être </a:t>
            </a:r>
            <a:r>
              <a:rPr lang="en-US" sz="21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partagée</a:t>
            </a:r>
            <a:r>
              <a:rPr lang="en-U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avec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tous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les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niveaux/échelles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;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ceci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manière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détaillée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pour des investigations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complètes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,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générale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pour des raisons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stratégiques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L’information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géographique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nécessaire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pour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une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bonne</a:t>
            </a:r>
            <a:r>
              <a:rPr lang="en-U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gouvernance</a:t>
            </a:r>
            <a:r>
              <a:rPr lang="en-U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tous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les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niveaux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devrait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être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prête</a:t>
            </a:r>
            <a:r>
              <a:rPr lang="en-U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21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disponible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just">
              <a:spcBef>
                <a:spcPts val="1406"/>
              </a:spcBef>
              <a:buSzPct val="125000"/>
              <a:buFont typeface="Lucida Grande" pitchFamily="-84" charset="0"/>
              <a:buChar char="‣"/>
            </a:pP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Il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doit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être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facile de </a:t>
            </a:r>
            <a:r>
              <a:rPr lang="en-US" sz="2100" dirty="0" err="1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trouver</a:t>
            </a:r>
            <a:r>
              <a:rPr lang="en-US" sz="2100" dirty="0" smtClean="0">
                <a:solidFill>
                  <a:srgbClr val="FF0000"/>
                </a:solidFill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quelle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information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géographique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est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disponible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, comment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elle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peut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être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utilisée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pour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répondre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à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un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besoin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particulier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, et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sous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quelles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conditions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elle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peut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être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acquise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2100" dirty="0" err="1" smtClean="0">
                <a:latin typeface="Gill Sans"/>
                <a:ea typeface="Gill Sans" pitchFamily="-84" charset="0"/>
                <a:cs typeface="Gill Sans" pitchFamily="-84" charset="0"/>
              </a:rPr>
              <a:t>utilisée</a:t>
            </a:r>
            <a:r>
              <a:rPr lang="en-US" sz="21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1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0051" name="Rectangle 3"/>
          <p:cNvSpPr>
            <a:spLocks/>
          </p:cNvSpPr>
          <p:nvPr/>
        </p:nvSpPr>
        <p:spPr bwMode="auto">
          <a:xfrm>
            <a:off x="3125391" y="281285"/>
            <a:ext cx="241618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 dirty="0" err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Principes</a:t>
            </a:r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 INSPIRE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>
            <a:spLocks/>
          </p:cNvSpPr>
          <p:nvPr/>
        </p:nvSpPr>
        <p:spPr bwMode="auto">
          <a:xfrm>
            <a:off x="415052" y="1175941"/>
            <a:ext cx="8679656" cy="51970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just">
              <a:buSzPct val="125000"/>
              <a:buFont typeface="Lucida Grande" pitchFamily="-84" charset="0"/>
              <a:buChar char="‣"/>
            </a:pPr>
            <a:r>
              <a:rPr lang="en-US" sz="2000" dirty="0" smtClean="0">
                <a:solidFill>
                  <a:srgbClr val="FF0000"/>
                </a:solidFill>
                <a:latin typeface="Gill Sans"/>
              </a:rPr>
              <a:t>Services de </a:t>
            </a:r>
            <a:r>
              <a:rPr lang="en-US" sz="2000" dirty="0" err="1" smtClean="0">
                <a:solidFill>
                  <a:srgbClr val="FF0000"/>
                </a:solidFill>
                <a:latin typeface="Gill Sans"/>
              </a:rPr>
              <a:t>découverte</a:t>
            </a:r>
            <a:r>
              <a:rPr lang="en-US" sz="2000" dirty="0" smtClean="0">
                <a:latin typeface="Gill Sans"/>
              </a:rPr>
              <a:t>: </a:t>
            </a:r>
            <a:r>
              <a:rPr lang="en-US" sz="2000" dirty="0" err="1" smtClean="0">
                <a:latin typeface="Gill Sans"/>
              </a:rPr>
              <a:t>ils</a:t>
            </a:r>
            <a:r>
              <a:rPr lang="en-US" sz="2000" dirty="0" smtClean="0">
                <a:latin typeface="Gill Sans"/>
              </a:rPr>
              <a:t> </a:t>
            </a:r>
            <a:r>
              <a:rPr lang="en-US" sz="2000" dirty="0" err="1" smtClean="0">
                <a:latin typeface="Gill Sans"/>
              </a:rPr>
              <a:t>supportent</a:t>
            </a:r>
            <a:r>
              <a:rPr lang="en-US" sz="2000" dirty="0" smtClean="0">
                <a:latin typeface="Gill Sans"/>
              </a:rPr>
              <a:t> la </a:t>
            </a:r>
            <a:r>
              <a:rPr lang="en-US" sz="2000" dirty="0" err="1" smtClean="0">
                <a:latin typeface="Gill Sans"/>
              </a:rPr>
              <a:t>découverte</a:t>
            </a:r>
            <a:r>
              <a:rPr lang="en-US" sz="2000" dirty="0" smtClean="0">
                <a:latin typeface="Gill Sans"/>
              </a:rPr>
              <a:t> de </a:t>
            </a:r>
            <a:r>
              <a:rPr lang="en-US" sz="2000" dirty="0" err="1" smtClean="0">
                <a:latin typeface="Gill Sans"/>
              </a:rPr>
              <a:t>données</a:t>
            </a:r>
            <a:r>
              <a:rPr lang="en-US" sz="2000" dirty="0" smtClean="0">
                <a:latin typeface="Gill Sans"/>
              </a:rPr>
              <a:t>, </a:t>
            </a:r>
            <a:r>
              <a:rPr lang="en-US" sz="2000" dirty="0" err="1" smtClean="0">
                <a:latin typeface="Gill Sans"/>
              </a:rPr>
              <a:t>l’évaluation</a:t>
            </a:r>
            <a:r>
              <a:rPr lang="en-US" sz="2000" dirty="0" smtClean="0">
                <a:latin typeface="Gill Sans"/>
              </a:rPr>
              <a:t> et </a:t>
            </a:r>
            <a:r>
              <a:rPr lang="en-US" sz="2000" dirty="0" err="1" smtClean="0">
                <a:latin typeface="Gill Sans"/>
              </a:rPr>
              <a:t>l’utilisation</a:t>
            </a:r>
            <a:r>
              <a:rPr lang="en-US" sz="2000" dirty="0" smtClean="0">
                <a:latin typeface="Gill Sans"/>
              </a:rPr>
              <a:t> de </a:t>
            </a:r>
            <a:r>
              <a:rPr lang="en-US" sz="2000" dirty="0" err="1" smtClean="0">
                <a:latin typeface="Gill Sans"/>
              </a:rPr>
              <a:t>données</a:t>
            </a:r>
            <a:r>
              <a:rPr lang="en-US" sz="2000" dirty="0" smtClean="0">
                <a:latin typeface="Gill Sans"/>
              </a:rPr>
              <a:t> et services de </a:t>
            </a:r>
            <a:r>
              <a:rPr lang="en-US" sz="2000" dirty="0" err="1" smtClean="0">
                <a:latin typeface="Gill Sans"/>
              </a:rPr>
              <a:t>données</a:t>
            </a:r>
            <a:r>
              <a:rPr lang="en-US" sz="2000" dirty="0" smtClean="0">
                <a:latin typeface="Gill Sans"/>
              </a:rPr>
              <a:t> </a:t>
            </a:r>
            <a:r>
              <a:rPr lang="en-US" sz="2000" dirty="0" err="1" smtClean="0">
                <a:latin typeface="Gill Sans"/>
              </a:rPr>
              <a:t>spatiales</a:t>
            </a:r>
            <a:r>
              <a:rPr lang="en-US" sz="2000" dirty="0" smtClean="0">
                <a:latin typeface="Gill Sans"/>
              </a:rPr>
              <a:t> </a:t>
            </a:r>
            <a:r>
              <a:rPr lang="en-US" sz="2000" dirty="0" err="1" smtClean="0">
                <a:latin typeface="Gill Sans"/>
              </a:rPr>
              <a:t>à</a:t>
            </a:r>
            <a:r>
              <a:rPr lang="en-US" sz="2000" dirty="0" smtClean="0">
                <a:latin typeface="Gill Sans"/>
              </a:rPr>
              <a:t> travers les </a:t>
            </a:r>
            <a:r>
              <a:rPr lang="en-US" sz="2000" dirty="0" err="1" smtClean="0">
                <a:latin typeface="Gill Sans"/>
              </a:rPr>
              <a:t>propriétés</a:t>
            </a:r>
            <a:r>
              <a:rPr lang="en-US" sz="2000" dirty="0" smtClean="0">
                <a:latin typeface="Gill Sans"/>
              </a:rPr>
              <a:t> de </a:t>
            </a:r>
            <a:r>
              <a:rPr lang="en-US" sz="2000" dirty="0" err="1" smtClean="0">
                <a:latin typeface="Gill Sans"/>
              </a:rPr>
              <a:t>leurs</a:t>
            </a:r>
            <a:r>
              <a:rPr lang="en-US" sz="2000" dirty="0" smtClean="0">
                <a:latin typeface="Gill Sans"/>
              </a:rPr>
              <a:t> </a:t>
            </a:r>
            <a:r>
              <a:rPr lang="en-US" sz="2000" dirty="0" err="1" smtClean="0">
                <a:latin typeface="Gill Sans"/>
              </a:rPr>
              <a:t>métadonnées</a:t>
            </a:r>
            <a:endParaRPr lang="en-US" sz="2000" dirty="0" smtClean="0">
              <a:latin typeface="Gill Sans"/>
            </a:endParaRPr>
          </a:p>
          <a:p>
            <a:pPr algn="just">
              <a:buSzPct val="125000"/>
            </a:pPr>
            <a:endParaRPr lang="en-US" sz="2000" dirty="0" smtClean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en-US" sz="2000" dirty="0" smtClean="0">
                <a:solidFill>
                  <a:srgbClr val="FF0000"/>
                </a:solidFill>
                <a:latin typeface="Gill Sans"/>
              </a:rPr>
              <a:t>Services de </a:t>
            </a:r>
            <a:r>
              <a:rPr lang="en-US" sz="2000" dirty="0" err="1" smtClean="0">
                <a:solidFill>
                  <a:srgbClr val="FF0000"/>
                </a:solidFill>
                <a:latin typeface="Gill Sans"/>
              </a:rPr>
              <a:t>visualisation</a:t>
            </a:r>
            <a:r>
              <a:rPr lang="en-US" sz="2000" dirty="0" smtClean="0">
                <a:latin typeface="Gill Sans"/>
              </a:rPr>
              <a:t>: au minimum, </a:t>
            </a:r>
            <a:r>
              <a:rPr lang="en-US" sz="2000" dirty="0" err="1" smtClean="0">
                <a:latin typeface="Gill Sans"/>
              </a:rPr>
              <a:t>affichage</a:t>
            </a:r>
            <a:r>
              <a:rPr lang="en-US" sz="2000" dirty="0" smtClean="0">
                <a:latin typeface="Gill Sans"/>
              </a:rPr>
              <a:t>, navigation, zoom, </a:t>
            </a:r>
            <a:r>
              <a:rPr lang="en-US" sz="2000" dirty="0" err="1" smtClean="0">
                <a:latin typeface="Gill Sans"/>
              </a:rPr>
              <a:t>vue</a:t>
            </a:r>
            <a:r>
              <a:rPr lang="en-US" sz="2000" dirty="0" smtClean="0">
                <a:latin typeface="Gill Sans"/>
              </a:rPr>
              <a:t> </a:t>
            </a:r>
            <a:r>
              <a:rPr lang="en-US" sz="2000" dirty="0" err="1" smtClean="0">
                <a:latin typeface="Gill Sans"/>
              </a:rPr>
              <a:t>panoramique</a:t>
            </a:r>
            <a:r>
              <a:rPr lang="en-US" sz="2000" dirty="0" smtClean="0">
                <a:latin typeface="Gill Sans"/>
              </a:rPr>
              <a:t>, </a:t>
            </a:r>
            <a:r>
              <a:rPr lang="en-US" sz="2000" dirty="0" err="1" smtClean="0">
                <a:latin typeface="Gill Sans"/>
              </a:rPr>
              <a:t>ou</a:t>
            </a:r>
            <a:r>
              <a:rPr lang="en-US" sz="2000" dirty="0" smtClean="0">
                <a:latin typeface="Gill Sans"/>
              </a:rPr>
              <a:t> superposition de </a:t>
            </a:r>
            <a:r>
              <a:rPr lang="en-US" sz="2000" dirty="0" err="1" smtClean="0">
                <a:latin typeface="Gill Sans"/>
              </a:rPr>
              <a:t>données</a:t>
            </a:r>
            <a:r>
              <a:rPr lang="en-US" sz="2000" dirty="0" smtClean="0">
                <a:latin typeface="Gill Sans"/>
              </a:rPr>
              <a:t> </a:t>
            </a:r>
            <a:r>
              <a:rPr lang="en-US" sz="2000" dirty="0" err="1" smtClean="0">
                <a:latin typeface="Gill Sans"/>
              </a:rPr>
              <a:t>spatiales</a:t>
            </a:r>
            <a:r>
              <a:rPr lang="en-US" sz="2000" dirty="0" smtClean="0">
                <a:latin typeface="Gill Sans"/>
              </a:rPr>
              <a:t> et </a:t>
            </a:r>
            <a:r>
              <a:rPr lang="en-US" sz="2000" dirty="0" err="1" smtClean="0">
                <a:latin typeface="Gill Sans"/>
              </a:rPr>
              <a:t>affichage</a:t>
            </a:r>
            <a:r>
              <a:rPr lang="en-US" sz="2000" dirty="0" smtClean="0">
                <a:latin typeface="Gill Sans"/>
              </a:rPr>
              <a:t> de la </a:t>
            </a:r>
            <a:r>
              <a:rPr lang="en-US" sz="2000" dirty="0" err="1" smtClean="0">
                <a:latin typeface="Gill Sans"/>
              </a:rPr>
              <a:t>légende</a:t>
            </a:r>
            <a:r>
              <a:rPr lang="en-US" sz="2000" dirty="0" smtClean="0">
                <a:latin typeface="Gill Sans"/>
              </a:rPr>
              <a:t> </a:t>
            </a:r>
            <a:r>
              <a:rPr lang="en-US" sz="2000" dirty="0" err="1" smtClean="0">
                <a:latin typeface="Gill Sans"/>
              </a:rPr>
              <a:t>d’information</a:t>
            </a:r>
            <a:r>
              <a:rPr lang="en-US" sz="2000" dirty="0" smtClean="0">
                <a:latin typeface="Gill Sans"/>
              </a:rPr>
              <a:t> et de tout </a:t>
            </a:r>
            <a:r>
              <a:rPr lang="en-US" sz="2000" dirty="0" err="1" smtClean="0">
                <a:latin typeface="Gill Sans"/>
              </a:rPr>
              <a:t>contenu</a:t>
            </a:r>
            <a:r>
              <a:rPr lang="en-US" sz="2000" dirty="0" smtClean="0">
                <a:latin typeface="Gill Sans"/>
              </a:rPr>
              <a:t> de </a:t>
            </a:r>
            <a:r>
              <a:rPr lang="en-US" sz="2000" dirty="0" err="1" smtClean="0">
                <a:latin typeface="Gill Sans"/>
              </a:rPr>
              <a:t>métadonnées</a:t>
            </a:r>
            <a:r>
              <a:rPr lang="en-US" sz="2000" dirty="0" smtClean="0">
                <a:latin typeface="Gill Sans"/>
              </a:rPr>
              <a:t> </a:t>
            </a:r>
            <a:r>
              <a:rPr lang="en-US" sz="2000" dirty="0" err="1" smtClean="0">
                <a:latin typeface="Gill Sans"/>
              </a:rPr>
              <a:t>correspondantes</a:t>
            </a:r>
            <a:r>
              <a:rPr lang="en-US" sz="2000" dirty="0" smtClean="0">
                <a:latin typeface="Gill Sans"/>
              </a:rPr>
              <a:t>.</a:t>
            </a:r>
            <a:endParaRPr lang="en-US" sz="2000" dirty="0">
              <a:latin typeface="Gill Sans"/>
            </a:endParaRPr>
          </a:p>
          <a:p>
            <a:pPr algn="just">
              <a:buSzPct val="125000"/>
            </a:pPr>
            <a:endParaRPr lang="en-US" sz="2000" dirty="0" smtClean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en-US" sz="2000" dirty="0" smtClean="0">
                <a:solidFill>
                  <a:srgbClr val="FF0000"/>
                </a:solidFill>
                <a:latin typeface="Gill Sans"/>
              </a:rPr>
              <a:t>Services de </a:t>
            </a:r>
            <a:r>
              <a:rPr lang="en-US" sz="2000" dirty="0" err="1" smtClean="0">
                <a:solidFill>
                  <a:srgbClr val="FF0000"/>
                </a:solidFill>
                <a:latin typeface="Gill Sans"/>
              </a:rPr>
              <a:t>téléchargement</a:t>
            </a:r>
            <a:r>
              <a:rPr lang="en-US" sz="2000" dirty="0" smtClean="0">
                <a:latin typeface="Gill Sans"/>
              </a:rPr>
              <a:t>: </a:t>
            </a:r>
            <a:r>
              <a:rPr lang="en-US" sz="2000" dirty="0" err="1" smtClean="0">
                <a:latin typeface="Gill Sans"/>
              </a:rPr>
              <a:t>possibilité</a:t>
            </a:r>
            <a:r>
              <a:rPr lang="en-US" sz="2000" dirty="0" smtClean="0">
                <a:latin typeface="Gill Sans"/>
              </a:rPr>
              <a:t> de copier la </a:t>
            </a:r>
            <a:r>
              <a:rPr lang="en-US" sz="2000" dirty="0" err="1" smtClean="0">
                <a:latin typeface="Gill Sans"/>
              </a:rPr>
              <a:t>totalité</a:t>
            </a:r>
            <a:r>
              <a:rPr lang="en-US" sz="2000" dirty="0" smtClean="0">
                <a:latin typeface="Gill Sans"/>
              </a:rPr>
              <a:t> des </a:t>
            </a:r>
            <a:r>
              <a:rPr lang="en-US" sz="2000" dirty="0" err="1" smtClean="0">
                <a:latin typeface="Gill Sans"/>
              </a:rPr>
              <a:t>données</a:t>
            </a:r>
            <a:r>
              <a:rPr lang="en-US" sz="2000" dirty="0" smtClean="0">
                <a:latin typeface="Gill Sans"/>
              </a:rPr>
              <a:t>, </a:t>
            </a:r>
            <a:r>
              <a:rPr lang="en-US" sz="2000" dirty="0" err="1" smtClean="0">
                <a:latin typeface="Gill Sans"/>
              </a:rPr>
              <a:t>ou</a:t>
            </a:r>
            <a:r>
              <a:rPr lang="en-US" sz="2000" dirty="0" smtClean="0">
                <a:latin typeface="Gill Sans"/>
              </a:rPr>
              <a:t> </a:t>
            </a:r>
            <a:r>
              <a:rPr lang="en-US" sz="2000" dirty="0" err="1" smtClean="0">
                <a:latin typeface="Gill Sans"/>
              </a:rPr>
              <a:t>partie</a:t>
            </a:r>
            <a:r>
              <a:rPr lang="en-US" sz="2000" dirty="0" smtClean="0">
                <a:latin typeface="Gill Sans"/>
              </a:rPr>
              <a:t> de </a:t>
            </a:r>
            <a:r>
              <a:rPr lang="en-US" sz="2000" dirty="0" err="1" smtClean="0">
                <a:latin typeface="Gill Sans"/>
              </a:rPr>
              <a:t>celles-ci</a:t>
            </a:r>
            <a:r>
              <a:rPr lang="en-US" sz="2000" dirty="0" smtClean="0">
                <a:latin typeface="Gill Sans"/>
              </a:rPr>
              <a:t>, par </a:t>
            </a:r>
            <a:r>
              <a:rPr lang="en-US" sz="2000" dirty="0" err="1" smtClean="0">
                <a:latin typeface="Gill Sans"/>
              </a:rPr>
              <a:t>téléchargement</a:t>
            </a:r>
            <a:r>
              <a:rPr lang="en-US" sz="2000" dirty="0" smtClean="0">
                <a:latin typeface="Gill Sans"/>
              </a:rPr>
              <a:t>.</a:t>
            </a:r>
            <a:endParaRPr lang="en-US" sz="2000" dirty="0">
              <a:latin typeface="Gill Sans"/>
            </a:endParaRPr>
          </a:p>
          <a:p>
            <a:pPr algn="just">
              <a:buSzPct val="125000"/>
            </a:pPr>
            <a:endParaRPr lang="en-US" sz="2000" dirty="0" smtClean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en-US" sz="2000" dirty="0" smtClean="0">
                <a:solidFill>
                  <a:srgbClr val="FF0000"/>
                </a:solidFill>
                <a:latin typeface="Gill Sans"/>
              </a:rPr>
              <a:t>Services de transformation</a:t>
            </a:r>
            <a:r>
              <a:rPr lang="en-US" sz="2000" dirty="0" smtClean="0">
                <a:latin typeface="Gill Sans"/>
              </a:rPr>
              <a:t>: </a:t>
            </a:r>
            <a:r>
              <a:rPr lang="en-US" sz="2000" dirty="0" err="1" smtClean="0">
                <a:latin typeface="Gill Sans"/>
              </a:rPr>
              <a:t>possibilité</a:t>
            </a:r>
            <a:r>
              <a:rPr lang="en-US" sz="2000" dirty="0" smtClean="0">
                <a:latin typeface="Gill Sans"/>
              </a:rPr>
              <a:t> de transformer les </a:t>
            </a:r>
            <a:r>
              <a:rPr lang="en-US" sz="2000" dirty="0" err="1" smtClean="0">
                <a:latin typeface="Gill Sans"/>
              </a:rPr>
              <a:t>données</a:t>
            </a:r>
            <a:r>
              <a:rPr lang="en-US" sz="2000" dirty="0" smtClean="0">
                <a:latin typeface="Gill Sans"/>
              </a:rPr>
              <a:t> (projection et </a:t>
            </a:r>
            <a:r>
              <a:rPr lang="en-US" sz="2000" dirty="0" err="1" smtClean="0">
                <a:latin typeface="Gill Sans"/>
              </a:rPr>
              <a:t>harmonisation</a:t>
            </a:r>
            <a:r>
              <a:rPr lang="en-US" sz="2000" dirty="0" smtClean="0">
                <a:latin typeface="Gill Sans"/>
              </a:rPr>
              <a:t>).</a:t>
            </a:r>
            <a:endParaRPr lang="en-US" sz="2000" dirty="0">
              <a:latin typeface="Gill Sans"/>
            </a:endParaRPr>
          </a:p>
          <a:p>
            <a:pPr algn="just">
              <a:buSzPct val="125000"/>
            </a:pPr>
            <a:endParaRPr lang="en-US" sz="2000" dirty="0" smtClean="0">
              <a:latin typeface="Gill Sans"/>
            </a:endParaRPr>
          </a:p>
          <a:p>
            <a:pPr algn="just">
              <a:buSzPct val="125000"/>
              <a:buFont typeface="Lucida Grande" pitchFamily="-84" charset="0"/>
              <a:buChar char="‣"/>
            </a:pPr>
            <a:r>
              <a:rPr lang="en-US" sz="2000" dirty="0" smtClean="0">
                <a:solidFill>
                  <a:srgbClr val="FF0000"/>
                </a:solidFill>
                <a:latin typeface="Gill Sans"/>
              </a:rPr>
              <a:t>Services </a:t>
            </a:r>
            <a:r>
              <a:rPr lang="en-US" sz="2000" dirty="0" err="1" smtClean="0">
                <a:solidFill>
                  <a:srgbClr val="FF0000"/>
                </a:solidFill>
                <a:latin typeface="Gill Sans"/>
              </a:rPr>
              <a:t>d’invocation</a:t>
            </a:r>
            <a:r>
              <a:rPr lang="en-US" sz="2000" dirty="0" smtClean="0">
                <a:solidFill>
                  <a:srgbClr val="FF0000"/>
                </a:solidFill>
                <a:latin typeface="Gill Sans"/>
              </a:rPr>
              <a:t> des </a:t>
            </a:r>
            <a:r>
              <a:rPr lang="en-US" sz="2000" dirty="0" err="1" smtClean="0">
                <a:solidFill>
                  <a:srgbClr val="FF0000"/>
                </a:solidFill>
                <a:latin typeface="Gill Sans"/>
              </a:rPr>
              <a:t>données</a:t>
            </a:r>
            <a:r>
              <a:rPr lang="en-US" sz="2000" dirty="0" smtClean="0">
                <a:solidFill>
                  <a:srgbClr val="FF0000"/>
                </a:solidFill>
                <a:latin typeface="Gill Sans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Gill Sans"/>
              </a:rPr>
              <a:t>spatiales</a:t>
            </a:r>
            <a:r>
              <a:rPr lang="en-US" sz="2000" dirty="0" smtClean="0">
                <a:latin typeface="Gill Sans"/>
              </a:rPr>
              <a:t>: </a:t>
            </a:r>
            <a:r>
              <a:rPr lang="en-US" sz="2000" dirty="0" err="1" smtClean="0">
                <a:latin typeface="Gill Sans"/>
              </a:rPr>
              <a:t>possibilité</a:t>
            </a:r>
            <a:r>
              <a:rPr lang="en-US" sz="2000" dirty="0" smtClean="0">
                <a:latin typeface="Gill Sans"/>
              </a:rPr>
              <a:t> </a:t>
            </a:r>
            <a:r>
              <a:rPr lang="en-US" sz="2000" dirty="0" err="1" smtClean="0">
                <a:latin typeface="Gill Sans"/>
              </a:rPr>
              <a:t>d’invoquer</a:t>
            </a:r>
            <a:r>
              <a:rPr lang="en-US" sz="2000" dirty="0" smtClean="0">
                <a:latin typeface="Gill Sans"/>
              </a:rPr>
              <a:t> des services de </a:t>
            </a:r>
            <a:r>
              <a:rPr lang="en-US" sz="2000" dirty="0" err="1" smtClean="0">
                <a:latin typeface="Gill Sans"/>
              </a:rPr>
              <a:t>données</a:t>
            </a:r>
            <a:r>
              <a:rPr lang="en-US" sz="2500" dirty="0" smtClean="0">
                <a:latin typeface="Gill Sans"/>
              </a:rPr>
              <a:t>. </a:t>
            </a:r>
            <a:endParaRPr lang="en-US" sz="2500" dirty="0">
              <a:latin typeface="Gill Sans"/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2238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3125391" y="281285"/>
            <a:ext cx="228513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Services INSPIRE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20320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8719" y="1241227"/>
            <a:ext cx="7065774" cy="49987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2769791" y="281285"/>
            <a:ext cx="436512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600" b="1" dirty="0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Site web de la directive INSPIRE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8719" y="68089"/>
            <a:ext cx="1107281" cy="1110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8425" y="1443653"/>
            <a:ext cx="5931416" cy="4779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3125391" y="281285"/>
            <a:ext cx="2635161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600" b="1" dirty="0" err="1" smtClean="0">
                <a:solidFill>
                  <a:schemeClr val="tx1"/>
                </a:solidFill>
                <a:latin typeface="Calibri"/>
                <a:ea typeface="Gill Sans" pitchFamily="-84" charset="0"/>
                <a:cs typeface="Gill Sans" pitchFamily="-84" charset="0"/>
              </a:rPr>
              <a:t>Géoportail</a:t>
            </a:r>
            <a:r>
              <a:rPr lang="en-US" sz="2600" b="1" dirty="0" smtClean="0">
                <a:ea typeface="Gill Sans" pitchFamily="-84" charset="0"/>
                <a:cs typeface="Gill Sans" pitchFamily="-84" charset="0"/>
              </a:rPr>
              <a:t> INSPIRE </a:t>
            </a:r>
            <a:endParaRPr lang="en-US" sz="2600" b="1" dirty="0">
              <a:solidFill>
                <a:schemeClr val="tx1"/>
              </a:solidFill>
              <a:latin typeface="Calibri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56623" y="622310"/>
            <a:ext cx="3317538" cy="3125129"/>
            <a:chOff x="0" y="0"/>
            <a:chExt cx="3275" cy="3085"/>
          </a:xfrm>
        </p:grpSpPr>
        <p:sp>
          <p:nvSpPr>
            <p:cNvPr id="27657" name="Rectangle 2"/>
            <p:cNvSpPr>
              <a:spLocks/>
            </p:cNvSpPr>
            <p:nvPr/>
          </p:nvSpPr>
          <p:spPr bwMode="auto">
            <a:xfrm>
              <a:off x="123" y="2629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 smtClean="0">
                  <a:ea typeface="Gill Sans" pitchFamily="-84" charset="0"/>
                  <a:cs typeface="Gill Sans" pitchFamily="-84" charset="0"/>
                </a:rPr>
                <a:t>OBSERVER</a:t>
              </a:r>
              <a:endParaRPr lang="en-US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275" cy="2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476239" y="743229"/>
            <a:ext cx="3374033" cy="2977712"/>
            <a:chOff x="0" y="0"/>
            <a:chExt cx="3498" cy="3088"/>
          </a:xfrm>
        </p:grpSpPr>
        <p:sp>
          <p:nvSpPr>
            <p:cNvPr id="27655" name="Rectangle 5"/>
            <p:cNvSpPr>
              <a:spLocks/>
            </p:cNvSpPr>
            <p:nvPr/>
          </p:nvSpPr>
          <p:spPr bwMode="auto">
            <a:xfrm>
              <a:off x="234" y="2632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 smtClean="0">
                  <a:ea typeface="Gill Sans" pitchFamily="-84" charset="0"/>
                  <a:cs typeface="Gill Sans" pitchFamily="-84" charset="0"/>
                </a:rPr>
                <a:t>PARTAGER</a:t>
              </a:r>
              <a:endParaRPr lang="en-US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6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3498" cy="2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929127" y="3672499"/>
            <a:ext cx="3207514" cy="2830429"/>
            <a:chOff x="0" y="0"/>
            <a:chExt cx="3496" cy="3084"/>
          </a:xfrm>
        </p:grpSpPr>
        <p:sp>
          <p:nvSpPr>
            <p:cNvPr id="27653" name="Rectangle 8"/>
            <p:cNvSpPr>
              <a:spLocks/>
            </p:cNvSpPr>
            <p:nvPr/>
          </p:nvSpPr>
          <p:spPr bwMode="auto">
            <a:xfrm>
              <a:off x="233" y="2628"/>
              <a:ext cx="3040" cy="4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dirty="0" smtClean="0">
                  <a:ea typeface="Gill Sans" pitchFamily="-84" charset="0"/>
                  <a:cs typeface="Gill Sans" pitchFamily="-84" charset="0"/>
                </a:rPr>
                <a:t>INFORMER</a:t>
              </a:r>
              <a:endParaRPr lang="en-US" dirty="0">
                <a:ea typeface="Gill Sans" pitchFamily="-84" charset="0"/>
                <a:cs typeface="Gill Sans" pitchFamily="-84" charset="0"/>
              </a:endParaRPr>
            </a:p>
          </p:txBody>
        </p:sp>
        <p:pic>
          <p:nvPicPr>
            <p:cNvPr id="27654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3496" cy="26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869" y="947664"/>
            <a:ext cx="6025307" cy="42628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8242" name="Rectangle 2"/>
          <p:cNvSpPr>
            <a:spLocks/>
          </p:cNvSpPr>
          <p:nvPr/>
        </p:nvSpPr>
        <p:spPr bwMode="auto">
          <a:xfrm>
            <a:off x="2479105" y="276820"/>
            <a:ext cx="348367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u="sng" dirty="0">
                <a:solidFill>
                  <a:schemeClr val="tx1"/>
                </a:solidFill>
                <a:ea typeface="Gill Sans" pitchFamily="-84" charset="0"/>
                <a:cs typeface="Gill Sans" pitchFamily="-84" charset="0"/>
                <a:hlinkClick r:id="rId4"/>
              </a:rPr>
              <a:t>http://www.eyeonearth.org</a:t>
            </a:r>
            <a:endParaRPr lang="en-US" sz="2400" u="sng" dirty="0">
              <a:solidFill>
                <a:schemeClr val="tx1"/>
              </a:solidFill>
              <a:ea typeface="Gill Sans" pitchFamily="-84" charset="0"/>
              <a:cs typeface="Gill Sans" pitchFamily="-84" charset="0"/>
            </a:endParaRPr>
          </a:p>
        </p:txBody>
      </p:sp>
      <p:sp>
        <p:nvSpPr>
          <p:cNvPr id="138243" name="TextBox 1"/>
          <p:cNvSpPr txBox="1">
            <a:spLocks noChangeArrowheads="1"/>
          </p:cNvSpPr>
          <p:nvPr/>
        </p:nvSpPr>
        <p:spPr bwMode="auto">
          <a:xfrm>
            <a:off x="15627" y="5413762"/>
            <a:ext cx="9144000" cy="103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dirty="0" smtClean="0">
                <a:latin typeface="Gill Sans"/>
              </a:rPr>
              <a:t>“</a:t>
            </a:r>
            <a:r>
              <a:rPr lang="en-GB" sz="2100" dirty="0" smtClean="0">
                <a:latin typeface="Gill Sans"/>
              </a:rPr>
              <a:t>’</a:t>
            </a:r>
            <a:r>
              <a:rPr lang="en-GB" sz="2100" dirty="0" err="1" smtClean="0">
                <a:latin typeface="Gill Sans"/>
              </a:rPr>
              <a:t>réseau</a:t>
            </a:r>
            <a:r>
              <a:rPr lang="en-GB" sz="2100" dirty="0" smtClean="0">
                <a:latin typeface="Gill Sans"/>
              </a:rPr>
              <a:t> global </a:t>
            </a:r>
            <a:r>
              <a:rPr lang="en-GB" sz="2100" dirty="0" err="1" smtClean="0">
                <a:latin typeface="Gill Sans"/>
              </a:rPr>
              <a:t>d’information</a:t>
            </a:r>
            <a:r>
              <a:rPr lang="en-GB" sz="2100" dirty="0" smtClean="0">
                <a:latin typeface="Gill Sans"/>
              </a:rPr>
              <a:t> </a:t>
            </a:r>
            <a:r>
              <a:rPr lang="en-GB" sz="2100" dirty="0" err="1" smtClean="0">
                <a:latin typeface="Gill Sans"/>
              </a:rPr>
              <a:t>publique</a:t>
            </a:r>
            <a:r>
              <a:rPr lang="en-GB" sz="2100" dirty="0" smtClean="0">
                <a:latin typeface="Gill Sans"/>
              </a:rPr>
              <a:t>’</a:t>
            </a:r>
            <a:r>
              <a:rPr lang="en-GB" altLang="ja-JP" sz="2100" dirty="0" smtClean="0">
                <a:latin typeface="Gill Sans"/>
              </a:rPr>
              <a:t> pour </a:t>
            </a:r>
            <a:r>
              <a:rPr lang="en-GB" altLang="ja-JP" sz="2100" dirty="0" err="1" smtClean="0">
                <a:latin typeface="Gill Sans"/>
              </a:rPr>
              <a:t>créer</a:t>
            </a:r>
            <a:r>
              <a:rPr lang="en-GB" altLang="ja-JP" sz="2100" dirty="0" smtClean="0">
                <a:latin typeface="Gill Sans"/>
              </a:rPr>
              <a:t> et </a:t>
            </a:r>
            <a:r>
              <a:rPr lang="en-GB" altLang="ja-JP" sz="2100" dirty="0" err="1" smtClean="0">
                <a:latin typeface="Gill Sans"/>
              </a:rPr>
              <a:t>partager</a:t>
            </a:r>
            <a:r>
              <a:rPr lang="en-GB" altLang="ja-JP" sz="2100" dirty="0" smtClean="0">
                <a:latin typeface="Gill Sans"/>
              </a:rPr>
              <a:t> des </a:t>
            </a:r>
            <a:r>
              <a:rPr lang="en-GB" altLang="ja-JP" sz="2100" dirty="0" err="1" smtClean="0">
                <a:latin typeface="Gill Sans"/>
              </a:rPr>
              <a:t>données</a:t>
            </a:r>
            <a:r>
              <a:rPr lang="en-GB" altLang="ja-JP" sz="2100" dirty="0" smtClean="0">
                <a:latin typeface="Gill Sans"/>
              </a:rPr>
              <a:t> et de </a:t>
            </a:r>
            <a:r>
              <a:rPr lang="en-GB" altLang="ja-JP" sz="2100" dirty="0" err="1" smtClean="0">
                <a:latin typeface="Gill Sans"/>
              </a:rPr>
              <a:t>l’information</a:t>
            </a:r>
            <a:r>
              <a:rPr lang="en-GB" altLang="ja-JP" sz="2100" dirty="0" smtClean="0">
                <a:latin typeface="Gill Sans"/>
              </a:rPr>
              <a:t> en </a:t>
            </a:r>
            <a:r>
              <a:rPr lang="en-GB" altLang="ja-JP" sz="2100" dirty="0" err="1" smtClean="0">
                <a:latin typeface="Gill Sans"/>
              </a:rPr>
              <a:t>ligne</a:t>
            </a:r>
            <a:r>
              <a:rPr lang="en-GB" altLang="ja-JP" sz="2100" dirty="0" smtClean="0">
                <a:latin typeface="Gill Sans"/>
              </a:rPr>
              <a:t> </a:t>
            </a:r>
            <a:r>
              <a:rPr lang="en-GB" altLang="ja-JP" sz="2100" dirty="0" err="1" smtClean="0">
                <a:latin typeface="Gill Sans"/>
              </a:rPr>
              <a:t>pertinentes</a:t>
            </a:r>
            <a:r>
              <a:rPr lang="en-GB" altLang="ja-JP" sz="2100" dirty="0" smtClean="0">
                <a:latin typeface="Gill Sans"/>
              </a:rPr>
              <a:t> d’un point de </a:t>
            </a:r>
            <a:r>
              <a:rPr lang="en-GB" altLang="ja-JP" sz="2100" dirty="0" err="1" smtClean="0">
                <a:latin typeface="Gill Sans"/>
              </a:rPr>
              <a:t>vue</a:t>
            </a:r>
            <a:r>
              <a:rPr lang="en-GB" altLang="ja-JP" sz="2100" dirty="0" smtClean="0">
                <a:latin typeface="Gill Sans"/>
              </a:rPr>
              <a:t> </a:t>
            </a:r>
            <a:r>
              <a:rPr lang="en-GB" altLang="ja-JP" sz="2100" dirty="0" err="1" smtClean="0">
                <a:latin typeface="Gill Sans"/>
              </a:rPr>
              <a:t>environnemental</a:t>
            </a:r>
            <a:r>
              <a:rPr lang="en-GB" altLang="ja-JP" sz="2100" dirty="0" smtClean="0">
                <a:latin typeface="Gill Sans"/>
              </a:rPr>
              <a:t> </a:t>
            </a:r>
            <a:r>
              <a:rPr lang="en-GB" altLang="ja-JP" sz="2100" dirty="0" err="1" smtClean="0">
                <a:latin typeface="Gill Sans"/>
              </a:rPr>
              <a:t>à</a:t>
            </a:r>
            <a:r>
              <a:rPr lang="en-GB" altLang="ja-JP" sz="2100" dirty="0" smtClean="0">
                <a:latin typeface="Gill Sans"/>
              </a:rPr>
              <a:t> </a:t>
            </a:r>
            <a:r>
              <a:rPr lang="en-GB" altLang="ja-JP" sz="2100" dirty="0" err="1" smtClean="0">
                <a:latin typeface="Gill Sans"/>
              </a:rPr>
              <a:t>travers</a:t>
            </a:r>
            <a:r>
              <a:rPr lang="en-GB" altLang="ja-JP" sz="2100" dirty="0" smtClean="0">
                <a:latin typeface="Gill Sans"/>
              </a:rPr>
              <a:t> de la visualisation interactive </a:t>
            </a:r>
            <a:r>
              <a:rPr lang="en-GB" altLang="ja-JP" sz="2100" dirty="0" err="1" smtClean="0">
                <a:latin typeface="Gill Sans"/>
              </a:rPr>
              <a:t>cartographique</a:t>
            </a:r>
            <a:r>
              <a:rPr lang="en-GB" sz="2100" dirty="0" smtClean="0">
                <a:latin typeface="Gill Sans"/>
              </a:rPr>
              <a:t>”</a:t>
            </a:r>
            <a:r>
              <a:rPr lang="en-GB" altLang="ja-JP" sz="2100" dirty="0" smtClean="0">
                <a:latin typeface="Gill Sans"/>
              </a:rPr>
              <a:t> </a:t>
            </a:r>
            <a:endParaRPr lang="en-US" sz="2100" dirty="0">
              <a:latin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>
            <a:spLocks/>
          </p:cNvSpPr>
          <p:nvPr/>
        </p:nvSpPr>
        <p:spPr bwMode="auto">
          <a:xfrm>
            <a:off x="2593677" y="223242"/>
            <a:ext cx="420628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400" u="sng" dirty="0">
                <a:solidFill>
                  <a:schemeClr val="tx1"/>
                </a:solidFill>
                <a:latin typeface="Gill Sans"/>
                <a:ea typeface="Gill Sans" pitchFamily="-84" charset="0"/>
                <a:cs typeface="Gill Sans" pitchFamily="-84" charset="0"/>
                <a:hlinkClick r:id="rId3"/>
              </a:rPr>
              <a:t>http://ec.europa.eu/digital-agenda/</a:t>
            </a:r>
            <a:endParaRPr lang="en-US" sz="2400" u="sng" dirty="0">
              <a:solidFill>
                <a:schemeClr val="tx1"/>
              </a:solidFill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5816" y="704532"/>
            <a:ext cx="4554141" cy="48622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0291" name="TextBox 1"/>
          <p:cNvSpPr txBox="1">
            <a:spLocks noChangeArrowheads="1"/>
          </p:cNvSpPr>
          <p:nvPr/>
        </p:nvSpPr>
        <p:spPr bwMode="auto">
          <a:xfrm>
            <a:off x="0" y="5656387"/>
            <a:ext cx="9144000" cy="80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“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</a:rPr>
              <a:t>redémarrer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</a:rPr>
              <a:t>l’économie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</a:rPr>
              <a:t>européenne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 et aider les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</a:rPr>
              <a:t>citoyens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 et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</a:rPr>
              <a:t>entreprises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</a:rPr>
              <a:t>européens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</a:rPr>
              <a:t>à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</a:rPr>
              <a:t>obtenir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 le maximum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</a:rPr>
              <a:t>à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</a:rPr>
              <a:t>partir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 des technologies </a:t>
            </a:r>
            <a:r>
              <a:rPr lang="en-US" sz="2400" dirty="0" err="1" smtClean="0">
                <a:solidFill>
                  <a:schemeClr val="tx1"/>
                </a:solidFill>
                <a:latin typeface="Gill Sans"/>
              </a:rPr>
              <a:t>digitales</a:t>
            </a:r>
            <a:r>
              <a:rPr lang="en-US" sz="2400" dirty="0" smtClean="0">
                <a:solidFill>
                  <a:schemeClr val="tx1"/>
                </a:solidFill>
                <a:latin typeface="Gill Sans"/>
              </a:rPr>
              <a:t>”</a:t>
            </a:r>
            <a:endParaRPr lang="en-US" sz="2400" dirty="0">
              <a:solidFill>
                <a:schemeClr val="tx1"/>
              </a:solidFill>
              <a:latin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233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234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2341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39269" name="Rectangle 5"/>
          <p:cNvSpPr>
            <a:spLocks/>
          </p:cNvSpPr>
          <p:nvPr/>
        </p:nvSpPr>
        <p:spPr bwMode="auto">
          <a:xfrm>
            <a:off x="267891" y="2076152"/>
            <a:ext cx="8599289" cy="2696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Si on ne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partage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pas les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environnementales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:</a:t>
            </a:r>
            <a:b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endParaRPr lang="en-US" sz="28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faire de la science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peut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être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difficile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</a:t>
            </a:r>
            <a:b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</a:b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endParaRPr lang="en-US" sz="28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prendre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des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décisions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en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toute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connaissance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de cause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peut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être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problématique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,</a:t>
            </a:r>
            <a:b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</a:br>
            <a:endParaRPr lang="en-US" sz="28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l">
              <a:buSzPct val="100000"/>
              <a:buFont typeface="Lucida Grande" pitchFamily="-84" charset="0"/>
              <a:buChar char="‣"/>
            </a:pP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et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envisager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un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développement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durable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peut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être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2800" dirty="0" err="1" smtClean="0">
                <a:latin typeface="Gill Sans"/>
                <a:ea typeface="Gill Sans" pitchFamily="-84" charset="0"/>
                <a:cs typeface="Gill Sans" pitchFamily="-84" charset="0"/>
              </a:rPr>
              <a:t>compliqué</a:t>
            </a:r>
            <a:r>
              <a:rPr lang="en-US" sz="28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28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1"/>
          <p:cNvSpPr>
            <a:spLocks/>
          </p:cNvSpPr>
          <p:nvPr/>
        </p:nvSpPr>
        <p:spPr bwMode="auto">
          <a:xfrm>
            <a:off x="203200" y="2067223"/>
            <a:ext cx="8814997" cy="271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Les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financées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publiquement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sont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un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bien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public,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produit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dans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l’intérêt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du public et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doivent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donc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être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disponibles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gratuitement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dans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la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mesure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du possible.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438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438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4389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1"/>
          <p:cNvSpPr>
            <a:spLocks/>
          </p:cNvSpPr>
          <p:nvPr/>
        </p:nvSpPr>
        <p:spPr bwMode="auto">
          <a:xfrm>
            <a:off x="223520" y="1736824"/>
            <a:ext cx="8794677" cy="33754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Partager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et documenter des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fait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partie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l’approche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scientifique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élémentaire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  <a:p>
            <a:r>
              <a:rPr lang="en-US" sz="3600" dirty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endParaRPr lang="en-US" sz="36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Cela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permet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d’améliorer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la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responsabilité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et la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crédibilité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scientifique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.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643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643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643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1"/>
          <p:cNvSpPr>
            <a:spLocks/>
          </p:cNvSpPr>
          <p:nvPr/>
        </p:nvSpPr>
        <p:spPr bwMode="auto">
          <a:xfrm>
            <a:off x="0" y="2277070"/>
            <a:ext cx="9135070" cy="2294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Il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faut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garder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les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choses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simples et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laisser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les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utilisateurs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expérimenter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les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bénéfices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l’interopérabilité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4848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848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8485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"/>
          <p:cNvSpPr>
            <a:spLocks/>
          </p:cNvSpPr>
          <p:nvPr/>
        </p:nvSpPr>
        <p:spPr bwMode="auto">
          <a:xfrm>
            <a:off x="0" y="2277070"/>
            <a:ext cx="9135070" cy="2294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Rendez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vos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</a:t>
            </a:r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découvrables</a:t>
            </a:r>
            <a:endParaRPr lang="en-US" sz="36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endParaRPr lang="en-US" sz="36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en-US" sz="3600" dirty="0" err="1" smtClean="0">
                <a:latin typeface="Gill Sans"/>
                <a:ea typeface="Gill Sans" pitchFamily="-84" charset="0"/>
                <a:cs typeface="Gill Sans" pitchFamily="-84" charset="0"/>
              </a:rPr>
              <a:t>Faites</a:t>
            </a:r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 la promotion de GEOSS </a:t>
            </a:r>
            <a:r>
              <a:rPr lang="en-US" sz="3600" dirty="0">
                <a:latin typeface="Gill Sans"/>
                <a:ea typeface="Gill Sans" pitchFamily="-84" charset="0"/>
                <a:cs typeface="Gill Sans" pitchFamily="-84" charset="0"/>
              </a:rPr>
              <a:t>&amp; OGC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5053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053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053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"/>
          <p:cNvSpPr>
            <a:spLocks/>
          </p:cNvSpPr>
          <p:nvPr/>
        </p:nvSpPr>
        <p:spPr bwMode="auto">
          <a:xfrm>
            <a:off x="0" y="2567285"/>
            <a:ext cx="9135070" cy="171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endParaRPr lang="en-US" sz="3600" dirty="0" smtClean="0">
              <a:latin typeface="Gill Sans"/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en-US" sz="3600" dirty="0" smtClean="0">
                <a:latin typeface="Gill Sans"/>
                <a:ea typeface="Gill Sans" pitchFamily="-84" charset="0"/>
                <a:cs typeface="Gill Sans" pitchFamily="-84" charset="0"/>
              </a:rPr>
              <a:t>PARTAGEZ, PARTAGEZ, PARTAGEZ!</a:t>
            </a:r>
            <a:endParaRPr lang="en-US" sz="3600" dirty="0">
              <a:latin typeface="Gill Sans"/>
              <a:ea typeface="Gill Sans" pitchFamily="-84" charset="0"/>
              <a:cs typeface="Gill Sans" pitchFamily="-8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62069" y="-118318"/>
            <a:ext cx="1832818" cy="2008064"/>
            <a:chOff x="0" y="0"/>
            <a:chExt cx="1642" cy="1800"/>
          </a:xfrm>
        </p:grpSpPr>
        <p:pic>
          <p:nvPicPr>
            <p:cNvPr id="15257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328307">
              <a:off x="161" y="207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258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68944">
              <a:off x="159" y="476"/>
              <a:ext cx="1319" cy="111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258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0" y="684"/>
              <a:ext cx="1319" cy="11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320" y="6356350"/>
            <a:ext cx="334480" cy="365125"/>
          </a:xfrm>
        </p:spPr>
        <p:txBody>
          <a:bodyPr/>
          <a:lstStyle/>
          <a:p>
            <a:fld id="{BB94B09F-8FCB-7141-A19E-A8444146AAFD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0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err="1" smtClean="0">
                <a:latin typeface="Calibri"/>
              </a:rPr>
              <a:t>Partie</a:t>
            </a:r>
            <a:r>
              <a:rPr lang="it-IT" sz="2600" b="1" dirty="0" smtClean="0">
                <a:latin typeface="Calibri"/>
              </a:rPr>
              <a:t> “</a:t>
            </a:r>
            <a:r>
              <a:rPr lang="it-IT" sz="2600" b="1" dirty="0" err="1" smtClean="0">
                <a:latin typeface="Calibri"/>
              </a:rPr>
              <a:t>Cours</a:t>
            </a:r>
            <a:r>
              <a:rPr lang="it-IT" sz="2600" b="1" dirty="0" smtClean="0">
                <a:latin typeface="Calibri"/>
              </a:rPr>
              <a:t> SDI et </a:t>
            </a:r>
            <a:r>
              <a:rPr lang="it-IT" sz="2600" b="1" dirty="0" err="1" smtClean="0">
                <a:latin typeface="Calibri"/>
              </a:rPr>
              <a:t>exercices</a:t>
            </a:r>
            <a:r>
              <a:rPr lang="it-IT" sz="2600" b="1" dirty="0" smtClean="0">
                <a:latin typeface="Calibri"/>
              </a:rPr>
              <a:t>”</a:t>
            </a:r>
            <a:endParaRPr lang="it-IT" sz="2600" b="1" dirty="0">
              <a:latin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1023779"/>
            <a:ext cx="1564640" cy="787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j-ea"/>
                <a:cs typeface="+mj-cs"/>
              </a:rPr>
              <a:t>Plan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+mj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169161"/>
            <a:ext cx="8229600" cy="1793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Introduction au “brokering”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L’infrastructure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commune  GEOSS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Les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fonctionnalités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GEO DAB (Discovery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and Access Broker)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8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/>
              <a:t>Qu’est-ce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que</a:t>
            </a:r>
            <a:r>
              <a:rPr lang="en-US" sz="2600" b="1" dirty="0" smtClean="0"/>
              <a:t> </a:t>
            </a:r>
            <a:r>
              <a:rPr lang="en-US" sz="2600" b="1" i="1" dirty="0" smtClean="0"/>
              <a:t>Bringing GEOSS Services into Practice</a:t>
            </a:r>
            <a:r>
              <a:rPr lang="en-US" sz="2600" b="1" dirty="0" smtClean="0"/>
              <a:t> ?</a:t>
            </a:r>
            <a:endParaRPr lang="en-US" sz="26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224845"/>
            <a:ext cx="3991898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 smtClean="0">
                <a:latin typeface="+mj-lt"/>
                <a:cs typeface="Corbel"/>
              </a:rPr>
              <a:t>Cours</a:t>
            </a:r>
            <a:r>
              <a:rPr lang="en-GB" sz="1800" dirty="0" smtClean="0">
                <a:latin typeface="+mj-lt"/>
                <a:cs typeface="Corbel"/>
              </a:rPr>
              <a:t> “formation des </a:t>
            </a:r>
            <a:r>
              <a:rPr lang="en-GB" sz="1800" dirty="0" err="1" smtClean="0">
                <a:latin typeface="+mj-lt"/>
                <a:cs typeface="Corbel"/>
              </a:rPr>
              <a:t>formateurs</a:t>
            </a:r>
            <a:r>
              <a:rPr lang="en-GB" sz="1800" dirty="0" smtClean="0">
                <a:latin typeface="+mj-lt"/>
                <a:cs typeface="Corbel"/>
              </a:rPr>
              <a:t>” </a:t>
            </a:r>
            <a:r>
              <a:rPr lang="en-GB" sz="1800" dirty="0" err="1" smtClean="0">
                <a:latin typeface="+mj-lt"/>
                <a:cs typeface="Corbel"/>
              </a:rPr>
              <a:t>développé</a:t>
            </a:r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 smtClean="0">
                <a:latin typeface="+mj-lt"/>
                <a:cs typeface="Corbel"/>
              </a:rPr>
              <a:t>dans</a:t>
            </a:r>
            <a:r>
              <a:rPr lang="en-GB" sz="1800" dirty="0" smtClean="0">
                <a:latin typeface="+mj-lt"/>
                <a:cs typeface="Corbel"/>
              </a:rPr>
              <a:t> le cadre du </a:t>
            </a:r>
            <a:r>
              <a:rPr lang="en-GB" sz="1800" dirty="0" err="1" smtClean="0">
                <a:latin typeface="+mj-lt"/>
                <a:cs typeface="Corbel"/>
              </a:rPr>
              <a:t>projet</a:t>
            </a:r>
            <a:r>
              <a:rPr lang="en-GB" sz="1800" dirty="0" smtClean="0">
                <a:latin typeface="+mj-lt"/>
                <a:cs typeface="Corbel"/>
              </a:rPr>
              <a:t> FP7 enviroGRIDS par </a:t>
            </a:r>
            <a:r>
              <a:rPr lang="en-GB" sz="1800" dirty="0" err="1" smtClean="0">
                <a:latin typeface="+mj-lt"/>
                <a:cs typeface="Corbel"/>
              </a:rPr>
              <a:t>l’UNIGE</a:t>
            </a:r>
            <a:endParaRPr lang="en-GB" sz="1800" dirty="0" smtClean="0">
              <a:cs typeface="Corbel"/>
            </a:endParaRPr>
          </a:p>
          <a:p>
            <a:pPr marL="0" indent="0">
              <a:buNone/>
            </a:pPr>
            <a:endParaRPr lang="en-GB" sz="1800" dirty="0" smtClean="0">
              <a:cs typeface="Corbel"/>
            </a:endParaRPr>
          </a:p>
          <a:p>
            <a:pPr marL="0" indent="0"/>
            <a:r>
              <a:rPr lang="en-GB" sz="1800" dirty="0" smtClean="0">
                <a:cs typeface="Corbel"/>
              </a:rPr>
              <a:t> But: promotion des </a:t>
            </a:r>
            <a:r>
              <a:rPr lang="en-GB" sz="1800" dirty="0" err="1" smtClean="0">
                <a:cs typeface="Corbel"/>
              </a:rPr>
              <a:t>principes</a:t>
            </a:r>
            <a:r>
              <a:rPr lang="en-GB" sz="1800" dirty="0" smtClean="0">
                <a:cs typeface="Corbel"/>
              </a:rPr>
              <a:t> de </a:t>
            </a:r>
            <a:r>
              <a:rPr lang="en-GB" sz="1800" dirty="0" err="1" smtClean="0">
                <a:cs typeface="Corbel"/>
              </a:rPr>
              <a:t>partage</a:t>
            </a:r>
            <a:r>
              <a:rPr lang="en-GB" sz="1800" dirty="0" smtClean="0">
                <a:cs typeface="Corbel"/>
              </a:rPr>
              <a:t> de </a:t>
            </a:r>
            <a:r>
              <a:rPr lang="en-GB" sz="1800" dirty="0" err="1" smtClean="0">
                <a:cs typeface="Corbel"/>
              </a:rPr>
              <a:t>données</a:t>
            </a:r>
            <a:r>
              <a:rPr lang="en-GB" sz="1800" dirty="0" smtClean="0">
                <a:cs typeface="Corbel"/>
              </a:rPr>
              <a:t> GEO/GEOSS </a:t>
            </a:r>
            <a:r>
              <a:rPr lang="en-GB" sz="1800" dirty="0" err="1" smtClean="0">
                <a:cs typeface="Corbel"/>
              </a:rPr>
              <a:t>à</a:t>
            </a:r>
            <a:r>
              <a:rPr lang="en-GB" sz="1800" dirty="0" smtClean="0">
                <a:cs typeface="Corbel"/>
              </a:rPr>
              <a:t> </a:t>
            </a:r>
            <a:r>
              <a:rPr lang="en-GB" sz="1800" dirty="0" err="1" smtClean="0">
                <a:cs typeface="Corbel"/>
              </a:rPr>
              <a:t>travers</a:t>
            </a:r>
            <a:r>
              <a:rPr lang="en-GB" sz="1800" dirty="0" smtClean="0">
                <a:cs typeface="Corbel"/>
              </a:rPr>
              <a:t> </a:t>
            </a:r>
            <a:r>
              <a:rPr lang="en-GB" sz="1800" dirty="0" err="1" smtClean="0">
                <a:cs typeface="Corbel"/>
              </a:rPr>
              <a:t>l’utilisation</a:t>
            </a:r>
            <a:r>
              <a:rPr lang="en-GB" sz="1800" dirty="0" smtClean="0">
                <a:cs typeface="Corbel"/>
              </a:rPr>
              <a:t> de </a:t>
            </a:r>
            <a:r>
              <a:rPr lang="en-GB" sz="1800" dirty="0" err="1" smtClean="0">
                <a:cs typeface="Corbel"/>
              </a:rPr>
              <a:t>l’open</a:t>
            </a:r>
            <a:r>
              <a:rPr lang="en-GB" sz="1800" dirty="0" smtClean="0">
                <a:cs typeface="Corbel"/>
              </a:rPr>
              <a:t> source &amp; de solutions </a:t>
            </a:r>
            <a:r>
              <a:rPr lang="en-GB" sz="1800" dirty="0" err="1" smtClean="0">
                <a:cs typeface="Corbel"/>
              </a:rPr>
              <a:t>interopérables</a:t>
            </a:r>
            <a:endParaRPr lang="en-GB" sz="1800" dirty="0" smtClean="0">
              <a:latin typeface="+mj-lt"/>
              <a:cs typeface="Corbel"/>
            </a:endParaRP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Déjà 450 participants</a:t>
            </a: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Plus de dates </a:t>
            </a:r>
            <a:r>
              <a:rPr lang="en-GB" sz="1800" dirty="0" err="1" smtClean="0">
                <a:latin typeface="+mj-lt"/>
                <a:cs typeface="Corbel"/>
              </a:rPr>
              <a:t>sur</a:t>
            </a:r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smtClean="0">
                <a:latin typeface="+mj-lt"/>
                <a:cs typeface="Corbel"/>
                <a:hlinkClick r:id="rId2"/>
              </a:rPr>
              <a:t>www.geossintopractice.org</a:t>
            </a:r>
            <a:r>
              <a:rPr lang="en-GB" sz="1800" dirty="0" smtClean="0">
                <a:latin typeface="+mj-lt"/>
                <a:cs typeface="Corbel"/>
              </a:rPr>
              <a:t> </a:t>
            </a:r>
            <a:endParaRPr lang="en-GB" sz="1800" dirty="0">
              <a:latin typeface="+mj-lt"/>
              <a:cs typeface="Corbel"/>
            </a:endParaRPr>
          </a:p>
        </p:txBody>
      </p:sp>
      <p:pic>
        <p:nvPicPr>
          <p:cNvPr id="11" name="Image 8" descr="Screen Shot 2013-09-06 at 16.11.2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253" y="1174284"/>
            <a:ext cx="4144295" cy="51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4227" y="576207"/>
            <a:ext cx="4376663" cy="3214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/>
          </p:cNvSpPr>
          <p:nvPr/>
        </p:nvSpPr>
        <p:spPr bwMode="auto">
          <a:xfrm>
            <a:off x="1232297" y="4540746"/>
            <a:ext cx="6679406" cy="139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Un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jeu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 pour de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nombreux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utilisateurs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,</a:t>
            </a:r>
          </a:p>
          <a:p>
            <a:pPr algn="ctr"/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Plusieurs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jeux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 pour un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utilisateur</a:t>
            </a:r>
            <a:endParaRPr lang="en-US" sz="4000" dirty="0">
              <a:ea typeface="Gill Sans" pitchFamily="-84" charset="0"/>
              <a:cs typeface="Gill Sans" pitchFamily="-8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14400" y="415456"/>
            <a:ext cx="822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/>
              <a:t>Enrichissement</a:t>
            </a:r>
            <a:r>
              <a:rPr lang="en-US" sz="2600" b="1" dirty="0" smtClean="0"/>
              <a:t> de </a:t>
            </a:r>
            <a:r>
              <a:rPr lang="en-US" sz="2600" b="1" dirty="0" err="1" smtClean="0"/>
              <a:t>l’atelier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dans</a:t>
            </a:r>
            <a:r>
              <a:rPr lang="en-US" sz="2600" b="1" dirty="0" smtClean="0"/>
              <a:t> le cadre des FP7 EOPOWER et IASON</a:t>
            </a:r>
            <a:endParaRPr lang="en-US" sz="2600" b="1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443830"/>
            <a:ext cx="3783075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 smtClean="0">
                <a:latin typeface="+mj-lt"/>
                <a:cs typeface="Corbel"/>
              </a:rPr>
              <a:t>Mis</a:t>
            </a:r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 smtClean="0">
                <a:latin typeface="+mj-lt"/>
                <a:cs typeface="Corbel"/>
              </a:rPr>
              <a:t>à</a:t>
            </a:r>
            <a:r>
              <a:rPr lang="en-GB" sz="1800" dirty="0" smtClean="0">
                <a:latin typeface="+mj-lt"/>
                <a:cs typeface="Corbel"/>
              </a:rPr>
              <a:t> jour </a:t>
            </a:r>
            <a:r>
              <a:rPr lang="en-GB" sz="1800" dirty="0" err="1" smtClean="0">
                <a:latin typeface="+mj-lt"/>
                <a:cs typeface="Corbel"/>
              </a:rPr>
              <a:t>dans</a:t>
            </a:r>
            <a:r>
              <a:rPr lang="en-GB" sz="1800" dirty="0" smtClean="0">
                <a:latin typeface="+mj-lt"/>
                <a:cs typeface="Corbel"/>
              </a:rPr>
              <a:t> les </a:t>
            </a:r>
            <a:r>
              <a:rPr lang="en-GB" sz="1800" dirty="0" err="1" smtClean="0">
                <a:latin typeface="+mj-lt"/>
                <a:cs typeface="Corbel"/>
              </a:rPr>
              <a:t>tâches</a:t>
            </a:r>
            <a:r>
              <a:rPr lang="en-GB" sz="1800" dirty="0" smtClean="0">
                <a:latin typeface="+mj-lt"/>
                <a:cs typeface="Corbel"/>
              </a:rPr>
              <a:t> communes FP7 EOPOWER + IASON par UNIGE, UNEP et CNR-IIA </a:t>
            </a: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La </a:t>
            </a:r>
            <a:r>
              <a:rPr lang="en-GB" sz="1800" dirty="0" err="1" smtClean="0">
                <a:latin typeface="+mj-lt"/>
                <a:cs typeface="Corbel"/>
              </a:rPr>
              <a:t>mise</a:t>
            </a:r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 smtClean="0">
                <a:latin typeface="+mj-lt"/>
                <a:cs typeface="Corbel"/>
              </a:rPr>
              <a:t>à</a:t>
            </a:r>
            <a:r>
              <a:rPr lang="en-GB" sz="1800" dirty="0" smtClean="0">
                <a:latin typeface="+mj-lt"/>
                <a:cs typeface="Corbel"/>
              </a:rPr>
              <a:t> jour </a:t>
            </a:r>
            <a:r>
              <a:rPr lang="en-GB" sz="1800" dirty="0" err="1" smtClean="0">
                <a:latin typeface="+mj-lt"/>
                <a:cs typeface="Corbel"/>
              </a:rPr>
              <a:t>inclut</a:t>
            </a:r>
            <a:r>
              <a:rPr lang="en-GB" sz="1800" dirty="0" smtClean="0">
                <a:latin typeface="+mj-lt"/>
                <a:cs typeface="Corbel"/>
              </a:rPr>
              <a:t>:</a:t>
            </a:r>
          </a:p>
          <a:p>
            <a:pPr marL="400050" lvl="1" indent="0"/>
            <a:r>
              <a:rPr lang="en-GB" sz="1600" dirty="0" smtClean="0">
                <a:latin typeface="+mj-lt"/>
                <a:cs typeface="Corbel"/>
              </a:rPr>
              <a:t> de nouveaux </a:t>
            </a:r>
            <a:r>
              <a:rPr lang="en-GB" sz="1600" dirty="0" err="1" smtClean="0">
                <a:latin typeface="+mj-lt"/>
                <a:cs typeface="Corbel"/>
              </a:rPr>
              <a:t>chapitres</a:t>
            </a:r>
            <a:r>
              <a:rPr lang="en-GB" sz="1600" dirty="0" smtClean="0">
                <a:latin typeface="+mj-lt"/>
                <a:cs typeface="Corbel"/>
              </a:rPr>
              <a:t> (PyWPS, Discovery and Access Broker)</a:t>
            </a:r>
          </a:p>
          <a:p>
            <a:pPr marL="400050" lvl="1" indent="0"/>
            <a:r>
              <a:rPr lang="en-GB" sz="1600" dirty="0" smtClean="0">
                <a:latin typeface="+mj-lt"/>
                <a:cs typeface="Corbel"/>
              </a:rPr>
              <a:t>versions de </a:t>
            </a:r>
            <a:r>
              <a:rPr lang="en-GB" sz="1600" dirty="0" err="1" smtClean="0">
                <a:latin typeface="+mj-lt"/>
                <a:cs typeface="Corbel"/>
              </a:rPr>
              <a:t>logiciels</a:t>
            </a:r>
            <a:r>
              <a:rPr lang="en-GB" sz="1600" dirty="0" smtClean="0">
                <a:latin typeface="+mj-lt"/>
                <a:cs typeface="Corbel"/>
              </a:rPr>
              <a:t> plus </a:t>
            </a:r>
            <a:r>
              <a:rPr lang="en-GB" sz="1600" dirty="0" err="1" smtClean="0">
                <a:latin typeface="+mj-lt"/>
                <a:cs typeface="Corbel"/>
              </a:rPr>
              <a:t>récentes</a:t>
            </a:r>
            <a:endParaRPr lang="en-GB" sz="16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 dirty="0" smtClean="0">
                <a:latin typeface="+mj-lt"/>
                <a:cs typeface="Corbel"/>
              </a:rPr>
              <a:t> plus de </a:t>
            </a:r>
            <a:r>
              <a:rPr lang="en-GB" sz="1600" dirty="0" err="1" smtClean="0">
                <a:latin typeface="+mj-lt"/>
                <a:cs typeface="Corbel"/>
              </a:rPr>
              <a:t>pratique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étape</a:t>
            </a:r>
            <a:r>
              <a:rPr lang="en-GB" sz="1600" dirty="0" smtClean="0">
                <a:latin typeface="+mj-lt"/>
                <a:cs typeface="Corbel"/>
              </a:rPr>
              <a:t> par </a:t>
            </a:r>
            <a:r>
              <a:rPr lang="en-GB" sz="1600" dirty="0" err="1" smtClean="0">
                <a:latin typeface="+mj-lt"/>
                <a:cs typeface="Corbel"/>
              </a:rPr>
              <a:t>étape</a:t>
            </a:r>
            <a:endParaRPr lang="en-GB" sz="16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présentations</a:t>
            </a:r>
            <a:r>
              <a:rPr lang="en-GB" sz="1600" dirty="0" smtClean="0">
                <a:latin typeface="+mj-lt"/>
                <a:cs typeface="Corbel"/>
              </a:rPr>
              <a:t> PowerPoint </a:t>
            </a:r>
            <a:r>
              <a:rPr lang="en-GB" sz="1600" dirty="0" err="1" smtClean="0">
                <a:latin typeface="+mj-lt"/>
                <a:cs typeface="Corbel"/>
              </a:rPr>
              <a:t>traduites</a:t>
            </a:r>
            <a:r>
              <a:rPr lang="en-GB" sz="1600" dirty="0" smtClean="0">
                <a:latin typeface="+mj-lt"/>
                <a:cs typeface="Corbel"/>
              </a:rPr>
              <a:t> en 6 </a:t>
            </a:r>
            <a:r>
              <a:rPr lang="en-GB" sz="1600" dirty="0" err="1" smtClean="0">
                <a:latin typeface="+mj-lt"/>
                <a:cs typeface="Corbel"/>
              </a:rPr>
              <a:t>langues</a:t>
            </a:r>
            <a:r>
              <a:rPr lang="en-GB" sz="1600" dirty="0" smtClean="0">
                <a:latin typeface="+mj-lt"/>
                <a:cs typeface="Corbel"/>
              </a:rPr>
              <a:t> -&gt; </a:t>
            </a:r>
            <a:r>
              <a:rPr lang="en-GB" sz="1600" dirty="0" err="1" smtClean="0">
                <a:latin typeface="+mj-lt"/>
                <a:cs typeface="Corbel"/>
              </a:rPr>
              <a:t>anglais</a:t>
            </a:r>
            <a:r>
              <a:rPr lang="en-GB" sz="1600" dirty="0" smtClean="0">
                <a:latin typeface="+mj-lt"/>
                <a:cs typeface="Corbel"/>
              </a:rPr>
              <a:t>, </a:t>
            </a:r>
            <a:r>
              <a:rPr lang="en-GB" sz="1600" dirty="0" err="1" smtClean="0">
                <a:latin typeface="+mj-lt"/>
                <a:cs typeface="Corbel"/>
              </a:rPr>
              <a:t>arabe</a:t>
            </a:r>
            <a:r>
              <a:rPr lang="en-GB" sz="1600" dirty="0" smtClean="0">
                <a:latin typeface="+mj-lt"/>
                <a:cs typeface="Corbel"/>
              </a:rPr>
              <a:t>, </a:t>
            </a:r>
            <a:r>
              <a:rPr lang="en-GB" sz="1600" dirty="0" err="1" smtClean="0">
                <a:latin typeface="+mj-lt"/>
                <a:cs typeface="Corbel"/>
              </a:rPr>
              <a:t>croate</a:t>
            </a:r>
            <a:r>
              <a:rPr lang="en-GB" sz="1600" dirty="0" smtClean="0">
                <a:latin typeface="+mj-lt"/>
                <a:cs typeface="Corbel"/>
              </a:rPr>
              <a:t>, </a:t>
            </a:r>
            <a:r>
              <a:rPr lang="en-GB" sz="1600" dirty="0" err="1" smtClean="0">
                <a:latin typeface="+mj-lt"/>
                <a:cs typeface="Corbel"/>
              </a:rPr>
              <a:t>espagnol</a:t>
            </a:r>
            <a:r>
              <a:rPr lang="en-GB" sz="1600" dirty="0" smtClean="0">
                <a:latin typeface="+mj-lt"/>
                <a:cs typeface="Corbel"/>
              </a:rPr>
              <a:t>, </a:t>
            </a:r>
            <a:r>
              <a:rPr lang="en-GB" sz="1600" dirty="0" err="1" smtClean="0">
                <a:latin typeface="+mj-lt"/>
                <a:cs typeface="Corbel"/>
              </a:rPr>
              <a:t>français</a:t>
            </a:r>
            <a:r>
              <a:rPr lang="en-GB" sz="1600" dirty="0" smtClean="0">
                <a:latin typeface="+mj-lt"/>
                <a:cs typeface="Corbel"/>
              </a:rPr>
              <a:t>, </a:t>
            </a:r>
            <a:r>
              <a:rPr lang="en-GB" sz="1600" dirty="0" err="1" smtClean="0">
                <a:latin typeface="+mj-lt"/>
                <a:cs typeface="Corbel"/>
              </a:rPr>
              <a:t>russe</a:t>
            </a:r>
            <a:r>
              <a:rPr lang="en-GB" sz="1600" dirty="0" smtClean="0">
                <a:latin typeface="+mj-lt"/>
                <a:cs typeface="Corbel"/>
              </a:rPr>
              <a:t>, </a:t>
            </a:r>
            <a:r>
              <a:rPr lang="en-GB" sz="1600" dirty="0" err="1" smtClean="0">
                <a:latin typeface="+mj-lt"/>
                <a:cs typeface="Corbel"/>
              </a:rPr>
              <a:t>serbe</a:t>
            </a:r>
            <a:endParaRPr lang="en-GB" sz="1600" dirty="0" smtClean="0">
              <a:latin typeface="+mj-lt"/>
              <a:cs typeface="Corbe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82763" y="2396518"/>
            <a:ext cx="4157818" cy="1361495"/>
            <a:chOff x="532573" y="2206044"/>
            <a:chExt cx="4157818" cy="1361495"/>
          </a:xfrm>
        </p:grpSpPr>
        <p:pic>
          <p:nvPicPr>
            <p:cNvPr id="13" name="Picture 12" descr="eopower_logo_web_transparent_background_highre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248" y="2206044"/>
              <a:ext cx="1929143" cy="975472"/>
            </a:xfrm>
            <a:prstGeom prst="rect">
              <a:avLst/>
            </a:prstGeom>
          </p:spPr>
        </p:pic>
        <p:pic>
          <p:nvPicPr>
            <p:cNvPr id="14" name="Picture 13" descr="iason_log_smal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13" y="2403212"/>
              <a:ext cx="1308100" cy="6604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2573" y="3227472"/>
              <a:ext cx="17587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www.iason-fp7.eu</a:t>
              </a:r>
              <a:endParaRPr lang="en-US" sz="1600" i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52418" y="3228985"/>
              <a:ext cx="17096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 smtClean="0"/>
                <a:t>www.eopower.eu</a:t>
              </a:r>
              <a:endParaRPr lang="en-US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0" y="1244490"/>
            <a:ext cx="5364480" cy="4989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40" y="397536"/>
            <a:ext cx="6938010" cy="101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04240" y="340507"/>
            <a:ext cx="38345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/>
              <a:t>Matériel</a:t>
            </a:r>
            <a:endParaRPr lang="en-US" sz="2600" b="1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419715"/>
            <a:ext cx="3991898" cy="47037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/>
            <a:r>
              <a:rPr lang="en-GB" sz="1800" dirty="0" smtClean="0">
                <a:latin typeface="+mj-lt"/>
                <a:cs typeface="Corbel"/>
              </a:rPr>
              <a:t> PDF</a:t>
            </a: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 smtClean="0">
                <a:latin typeface="+mj-lt"/>
                <a:cs typeface="Corbel"/>
              </a:rPr>
              <a:t>Livre</a:t>
            </a:r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 smtClean="0">
                <a:latin typeface="+mj-lt"/>
                <a:cs typeface="Corbel"/>
              </a:rPr>
              <a:t>électronique</a:t>
            </a:r>
            <a:r>
              <a:rPr lang="en-GB" sz="1800" dirty="0" smtClean="0">
                <a:latin typeface="+mj-lt"/>
                <a:cs typeface="Corbel"/>
              </a:rPr>
              <a:t> (</a:t>
            </a:r>
            <a:r>
              <a:rPr lang="en-GB" sz="1800" dirty="0" err="1" smtClean="0">
                <a:latin typeface="+mj-lt"/>
                <a:cs typeface="Corbel"/>
              </a:rPr>
              <a:t>iTunesStore</a:t>
            </a:r>
            <a:r>
              <a:rPr lang="en-GB" sz="1800" dirty="0" smtClean="0">
                <a:latin typeface="+mj-lt"/>
                <a:cs typeface="Corbel"/>
              </a:rPr>
              <a:t> and Google Play Books)</a:t>
            </a: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Machine </a:t>
            </a:r>
            <a:r>
              <a:rPr lang="en-GB" sz="1800" dirty="0" err="1" smtClean="0">
                <a:latin typeface="+mj-lt"/>
                <a:cs typeface="Corbel"/>
              </a:rPr>
              <a:t>virtuelle</a:t>
            </a:r>
            <a:endParaRPr lang="en-GB" sz="1800" dirty="0" smtClean="0">
              <a:latin typeface="+mj-lt"/>
              <a:cs typeface="Corbel"/>
            </a:endParaRPr>
          </a:p>
          <a:p>
            <a:pPr marL="0" indent="0"/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 smtClean="0">
                <a:latin typeface="+mj-lt"/>
                <a:cs typeface="Corbel"/>
              </a:rPr>
              <a:t>tous</a:t>
            </a:r>
            <a:r>
              <a:rPr lang="en-GB" sz="1800" dirty="0" smtClean="0">
                <a:latin typeface="+mj-lt"/>
                <a:cs typeface="Corbel"/>
              </a:rPr>
              <a:t> les </a:t>
            </a:r>
            <a:r>
              <a:rPr lang="en-GB" sz="1800" dirty="0" err="1" smtClean="0">
                <a:latin typeface="+mj-lt"/>
                <a:cs typeface="Corbel"/>
              </a:rPr>
              <a:t>logiciels/tutoriaux/données</a:t>
            </a:r>
            <a:r>
              <a:rPr lang="en-GB" sz="1800" dirty="0" smtClean="0">
                <a:latin typeface="+mj-lt"/>
                <a:cs typeface="Corbel"/>
              </a:rPr>
              <a:t> de test déjà </a:t>
            </a:r>
            <a:r>
              <a:rPr lang="en-GB" sz="1800" dirty="0" err="1" smtClean="0">
                <a:latin typeface="+mj-lt"/>
                <a:cs typeface="Corbel"/>
              </a:rPr>
              <a:t>installées</a:t>
            </a:r>
            <a:endParaRPr lang="en-GB" sz="1800" dirty="0" smtClean="0">
              <a:latin typeface="+mj-lt"/>
              <a:cs typeface="Corbel"/>
            </a:endParaRPr>
          </a:p>
          <a:p>
            <a:pPr marL="0" indent="0"/>
            <a:endParaRPr lang="en-GB" sz="1800" dirty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 smtClean="0">
                <a:latin typeface="+mj-lt"/>
                <a:cs typeface="Corbel"/>
              </a:rPr>
              <a:t>Entièrement</a:t>
            </a:r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 smtClean="0">
                <a:latin typeface="+mj-lt"/>
                <a:cs typeface="Corbel"/>
              </a:rPr>
              <a:t>gratuit</a:t>
            </a:r>
            <a:r>
              <a:rPr lang="en-GB" sz="1800" dirty="0" smtClean="0">
                <a:latin typeface="+mj-lt"/>
                <a:cs typeface="Corbel"/>
              </a:rPr>
              <a:t> (</a:t>
            </a:r>
            <a:r>
              <a:rPr lang="en-GB" sz="1800" dirty="0" err="1" smtClean="0">
                <a:latin typeface="+mj-lt"/>
                <a:cs typeface="Corbel"/>
              </a:rPr>
              <a:t>sous</a:t>
            </a:r>
            <a:r>
              <a:rPr lang="en-GB" sz="1800" dirty="0" smtClean="0">
                <a:latin typeface="+mj-lt"/>
                <a:cs typeface="Corbel"/>
              </a:rPr>
              <a:t> licence CC) </a:t>
            </a:r>
          </a:p>
        </p:txBody>
      </p:sp>
      <p:pic>
        <p:nvPicPr>
          <p:cNvPr id="13" name="Image 9" descr="Screen Shot 2013-09-06 at 16.36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662" y="832950"/>
            <a:ext cx="3984411" cy="521560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7200" y="5001068"/>
            <a:ext cx="3928907" cy="584776"/>
            <a:chOff x="457200" y="5001068"/>
            <a:chExt cx="3928907" cy="58477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5056421"/>
              <a:ext cx="1308965" cy="44814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66165" y="5001068"/>
              <a:ext cx="261994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800" dirty="0" smtClean="0"/>
                <a:t>This work is licensed under the Creative Commons Attribution- NonCommercial-ShareAlike 3.0 Unported License. To view a copy of this license, visit: http://creativecommons.org/licenses/by-nc-sa/3.0/. </a:t>
              </a:r>
            </a:p>
            <a:p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6053" y="415457"/>
            <a:ext cx="4683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/>
              <a:t>Quelle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est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l’approche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suivie</a:t>
            </a:r>
            <a:r>
              <a:rPr lang="en-US" sz="2600" b="1" dirty="0" smtClean="0"/>
              <a:t> ?</a:t>
            </a:r>
            <a:endParaRPr lang="en-US" sz="2600" b="1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99891" y="1419715"/>
            <a:ext cx="3991898" cy="470378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/>
            <a:r>
              <a:rPr lang="en-GB" sz="1800" dirty="0" smtClean="0">
                <a:latin typeface="+mj-lt"/>
                <a:cs typeface="Corbel"/>
              </a:rPr>
              <a:t> Poser des questions et y </a:t>
            </a:r>
            <a:r>
              <a:rPr lang="en-GB" sz="1800" dirty="0" err="1" smtClean="0">
                <a:latin typeface="+mj-lt"/>
                <a:cs typeface="Corbel"/>
              </a:rPr>
              <a:t>répondre</a:t>
            </a:r>
            <a:r>
              <a:rPr lang="en-GB" sz="1800" dirty="0" smtClean="0">
                <a:latin typeface="+mj-lt"/>
                <a:cs typeface="Corbel"/>
              </a:rPr>
              <a:t>, par ex.</a:t>
            </a:r>
          </a:p>
          <a:p>
            <a:pPr marL="400050" lvl="1" indent="0"/>
            <a:r>
              <a:rPr lang="en-GB" sz="1600" dirty="0" smtClean="0">
                <a:latin typeface="+mj-lt"/>
                <a:cs typeface="Corbel"/>
              </a:rPr>
              <a:t> Comment stocker des </a:t>
            </a:r>
            <a:r>
              <a:rPr lang="en-GB" sz="1600" dirty="0" err="1" smtClean="0">
                <a:latin typeface="+mj-lt"/>
                <a:cs typeface="Corbel"/>
              </a:rPr>
              <a:t>données</a:t>
            </a:r>
            <a:r>
              <a:rPr lang="en-GB" sz="1600" dirty="0" smtClean="0">
                <a:latin typeface="+mj-lt"/>
                <a:cs typeface="Corbel"/>
              </a:rPr>
              <a:t>?</a:t>
            </a:r>
          </a:p>
          <a:p>
            <a:pPr marL="400050" lvl="1" indent="0"/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smtClean="0">
                <a:cs typeface="Corbel"/>
              </a:rPr>
              <a:t>Comment </a:t>
            </a:r>
            <a:r>
              <a:rPr lang="en-GB" sz="1600" dirty="0" err="1" smtClean="0">
                <a:cs typeface="Corbel"/>
              </a:rPr>
              <a:t>publier</a:t>
            </a:r>
            <a:r>
              <a:rPr lang="en-GB" sz="1600" dirty="0" smtClean="0">
                <a:cs typeface="Corbel"/>
              </a:rPr>
              <a:t> des </a:t>
            </a:r>
            <a:r>
              <a:rPr lang="en-GB" sz="1600" dirty="0" err="1" smtClean="0">
                <a:cs typeface="Corbel"/>
              </a:rPr>
              <a:t>données</a:t>
            </a:r>
            <a:r>
              <a:rPr lang="en-GB" sz="1600" dirty="0" smtClean="0">
                <a:latin typeface="+mj-lt"/>
                <a:cs typeface="Corbel"/>
              </a:rPr>
              <a:t>?</a:t>
            </a:r>
          </a:p>
          <a:p>
            <a:pPr marL="0" indent="0"/>
            <a:r>
              <a:rPr lang="en-GB" sz="2000" dirty="0" smtClean="0">
                <a:latin typeface="+mj-lt"/>
                <a:cs typeface="Corbel"/>
              </a:rPr>
              <a:t> Le </a:t>
            </a:r>
            <a:r>
              <a:rPr lang="en-GB" sz="2000" dirty="0" err="1" smtClean="0">
                <a:latin typeface="+mj-lt"/>
                <a:cs typeface="Corbel"/>
              </a:rPr>
              <a:t>tutoriel</a:t>
            </a:r>
            <a:r>
              <a:rPr lang="en-GB" sz="2000" dirty="0" smtClean="0">
                <a:latin typeface="+mj-lt"/>
                <a:cs typeface="Corbel"/>
              </a:rPr>
              <a:t> </a:t>
            </a:r>
            <a:r>
              <a:rPr lang="en-GB" sz="2000" dirty="0" err="1" smtClean="0">
                <a:latin typeface="+mj-lt"/>
                <a:cs typeface="Corbel"/>
              </a:rPr>
              <a:t>alterne</a:t>
            </a:r>
            <a:r>
              <a:rPr lang="en-GB" sz="2000" dirty="0" smtClean="0">
                <a:latin typeface="+mj-lt"/>
                <a:cs typeface="Corbel"/>
              </a:rPr>
              <a:t> </a:t>
            </a:r>
            <a:r>
              <a:rPr lang="en-GB" sz="2000" dirty="0" err="1" smtClean="0">
                <a:latin typeface="+mj-lt"/>
                <a:cs typeface="Corbel"/>
              </a:rPr>
              <a:t>théorie/pratique</a:t>
            </a:r>
            <a:endParaRPr lang="en-GB" sz="18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Facile de commencer avec</a:t>
            </a:r>
          </a:p>
          <a:p>
            <a:pPr marL="400050" lvl="1" indent="0"/>
            <a:r>
              <a:rPr lang="en-GB" sz="1600" dirty="0" smtClean="0">
                <a:latin typeface="+mj-lt"/>
                <a:cs typeface="Corbel"/>
              </a:rPr>
              <a:t> pour faire le </a:t>
            </a:r>
            <a:r>
              <a:rPr lang="en-GB" sz="1600" dirty="0" err="1" smtClean="0">
                <a:latin typeface="+mj-lt"/>
                <a:cs typeface="Corbel"/>
              </a:rPr>
              <a:t>cours</a:t>
            </a:r>
            <a:r>
              <a:rPr lang="en-GB" sz="1600" dirty="0" smtClean="0">
                <a:latin typeface="+mj-lt"/>
                <a:cs typeface="Corbel"/>
              </a:rPr>
              <a:t>, les </a:t>
            </a:r>
            <a:r>
              <a:rPr lang="en-GB" sz="1600" dirty="0" err="1" smtClean="0">
                <a:latin typeface="+mj-lt"/>
                <a:cs typeface="Corbel"/>
              </a:rPr>
              <a:t>utilisateurs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ont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simplement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besoin</a:t>
            </a:r>
            <a:r>
              <a:rPr lang="en-GB" sz="1600" dirty="0" smtClean="0">
                <a:latin typeface="+mj-lt"/>
                <a:cs typeface="Corbel"/>
              </a:rPr>
              <a:t> de copier </a:t>
            </a:r>
            <a:r>
              <a:rPr lang="en-GB" sz="1600" dirty="0" err="1" smtClean="0">
                <a:latin typeface="+mj-lt"/>
                <a:cs typeface="Corbel"/>
              </a:rPr>
              <a:t>une</a:t>
            </a:r>
            <a:r>
              <a:rPr lang="en-GB" sz="1600" dirty="0" smtClean="0">
                <a:latin typeface="+mj-lt"/>
                <a:cs typeface="Corbel"/>
              </a:rPr>
              <a:t> machine </a:t>
            </a:r>
            <a:r>
              <a:rPr lang="en-GB" sz="1600" dirty="0" err="1" smtClean="0">
                <a:latin typeface="+mj-lt"/>
                <a:cs typeface="Corbel"/>
              </a:rPr>
              <a:t>virtuelle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sur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leur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ordinateur</a:t>
            </a:r>
            <a:endParaRPr lang="en-GB" sz="16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 dirty="0" smtClean="0">
                <a:latin typeface="+mj-lt"/>
                <a:cs typeface="Corbel"/>
              </a:rPr>
              <a:t> page html “start”</a:t>
            </a:r>
          </a:p>
          <a:p>
            <a:pPr marL="400050" lvl="1" indent="0"/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Possibilité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d’aller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rapidement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à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travers</a:t>
            </a:r>
            <a:r>
              <a:rPr lang="en-GB" sz="1600" dirty="0" smtClean="0">
                <a:latin typeface="+mj-lt"/>
                <a:cs typeface="Corbel"/>
              </a:rPr>
              <a:t> les </a:t>
            </a:r>
            <a:r>
              <a:rPr lang="en-GB" sz="1600" dirty="0" err="1" smtClean="0">
                <a:latin typeface="+mj-lt"/>
                <a:cs typeface="Corbel"/>
              </a:rPr>
              <a:t>exercices</a:t>
            </a:r>
            <a:r>
              <a:rPr lang="en-GB" sz="1600" dirty="0" smtClean="0">
                <a:latin typeface="+mj-lt"/>
                <a:cs typeface="Corbel"/>
              </a:rPr>
              <a:t> (instructions: </a:t>
            </a:r>
            <a:r>
              <a:rPr lang="en-GB" sz="1600" dirty="0" err="1" smtClean="0">
                <a:latin typeface="+mj-lt"/>
                <a:cs typeface="Corbel"/>
              </a:rPr>
              <a:t>gras</a:t>
            </a:r>
            <a:r>
              <a:rPr lang="en-GB" sz="1600" dirty="0" smtClean="0">
                <a:latin typeface="+mj-lt"/>
                <a:cs typeface="Corbel"/>
              </a:rPr>
              <a:t>/ </a:t>
            </a:r>
            <a:r>
              <a:rPr lang="en-GB" sz="1600" dirty="0" err="1" smtClean="0">
                <a:latin typeface="+mj-lt"/>
                <a:cs typeface="Corbel"/>
              </a:rPr>
              <a:t>listes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à</a:t>
            </a:r>
            <a:r>
              <a:rPr lang="en-GB" sz="1600" dirty="0" smtClean="0">
                <a:latin typeface="+mj-lt"/>
                <a:cs typeface="Corbel"/>
              </a:rPr>
              <a:t> puce)</a:t>
            </a:r>
          </a:p>
          <a:p>
            <a:pPr marL="400050" lvl="1" indent="0"/>
            <a:r>
              <a:rPr lang="en-GB" sz="1600" dirty="0" smtClean="0">
                <a:latin typeface="+mj-lt"/>
                <a:cs typeface="Corbel"/>
              </a:rPr>
              <a:t> interface </a:t>
            </a:r>
            <a:r>
              <a:rPr lang="en-GB" sz="1600" dirty="0" err="1" smtClean="0">
                <a:latin typeface="+mj-lt"/>
                <a:cs typeface="Corbel"/>
              </a:rPr>
              <a:t>utilisateur</a:t>
            </a:r>
            <a:r>
              <a:rPr lang="en-GB" sz="1600" dirty="0" smtClean="0">
                <a:latin typeface="+mj-lt"/>
                <a:cs typeface="Corbel"/>
              </a:rPr>
              <a:t> simple</a:t>
            </a: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</a:t>
            </a:r>
            <a:r>
              <a:rPr lang="en-GB" sz="1800" dirty="0" err="1" smtClean="0">
                <a:latin typeface="+mj-lt"/>
                <a:cs typeface="Corbel"/>
              </a:rPr>
              <a:t>Interopérabilité</a:t>
            </a:r>
            <a:endParaRPr lang="en-GB" sz="1800" dirty="0" smtClean="0">
              <a:latin typeface="+mj-lt"/>
              <a:cs typeface="Corbel"/>
            </a:endParaRPr>
          </a:p>
          <a:p>
            <a:pPr marL="400050" lvl="1" indent="0"/>
            <a:r>
              <a:rPr lang="en-GB" sz="1600" dirty="0" smtClean="0">
                <a:cs typeface="Corbel"/>
              </a:rPr>
              <a:t> la machine </a:t>
            </a:r>
            <a:r>
              <a:rPr lang="en-GB" sz="1600" dirty="0" err="1" smtClean="0">
                <a:cs typeface="Corbel"/>
              </a:rPr>
              <a:t>virtuelle</a:t>
            </a:r>
            <a:r>
              <a:rPr lang="en-GB" sz="1600" dirty="0" smtClean="0">
                <a:cs typeface="Corbel"/>
              </a:rPr>
              <a:t> </a:t>
            </a:r>
            <a:r>
              <a:rPr lang="en-GB" sz="1600" dirty="0" err="1" smtClean="0">
                <a:cs typeface="Corbel"/>
              </a:rPr>
              <a:t>peut</a:t>
            </a:r>
            <a:r>
              <a:rPr lang="en-GB" sz="1600" dirty="0" smtClean="0">
                <a:cs typeface="Corbel"/>
              </a:rPr>
              <a:t> </a:t>
            </a:r>
            <a:r>
              <a:rPr lang="en-GB" sz="1600" dirty="0" err="1" smtClean="0">
                <a:cs typeface="Corbel"/>
              </a:rPr>
              <a:t>être</a:t>
            </a:r>
            <a:r>
              <a:rPr lang="en-GB" sz="1600" dirty="0" smtClean="0">
                <a:cs typeface="Corbel"/>
              </a:rPr>
              <a:t> </a:t>
            </a:r>
            <a:r>
              <a:rPr lang="en-GB" sz="1600" dirty="0" err="1" smtClean="0">
                <a:cs typeface="Corbel"/>
              </a:rPr>
              <a:t>utilisée</a:t>
            </a:r>
            <a:r>
              <a:rPr lang="en-GB" sz="1600" dirty="0" smtClean="0">
                <a:cs typeface="Corbel"/>
              </a:rPr>
              <a:t> </a:t>
            </a:r>
            <a:r>
              <a:rPr lang="en-GB" sz="1600" dirty="0" err="1" smtClean="0">
                <a:cs typeface="Corbel"/>
              </a:rPr>
              <a:t>sous</a:t>
            </a:r>
            <a:r>
              <a:rPr lang="en-GB" sz="1600" dirty="0" smtClean="0">
                <a:cs typeface="Corbel"/>
              </a:rPr>
              <a:t> Mac </a:t>
            </a:r>
            <a:r>
              <a:rPr lang="en-GB" sz="1600" dirty="0">
                <a:cs typeface="Corbel"/>
              </a:rPr>
              <a:t>OS, Windows, Linux</a:t>
            </a:r>
          </a:p>
          <a:p>
            <a:pPr marL="400050" lvl="1" indent="0"/>
            <a:r>
              <a:rPr lang="en-GB" sz="1600" dirty="0" smtClean="0">
                <a:cs typeface="Corbel"/>
              </a:rPr>
              <a:t> Technologies </a:t>
            </a:r>
            <a:r>
              <a:rPr lang="en-GB" sz="1600" dirty="0" err="1" smtClean="0">
                <a:cs typeface="Corbel"/>
              </a:rPr>
              <a:t>conformes</a:t>
            </a:r>
            <a:r>
              <a:rPr lang="en-GB" sz="1600" dirty="0" smtClean="0">
                <a:cs typeface="Corbel"/>
              </a:rPr>
              <a:t> OGC</a:t>
            </a:r>
            <a:endParaRPr lang="en-GB" sz="1600" dirty="0" smtClean="0">
              <a:latin typeface="+mj-lt"/>
              <a:cs typeface="Corbel"/>
            </a:endParaRPr>
          </a:p>
          <a:p>
            <a:pPr marL="0" indent="0"/>
            <a:r>
              <a:rPr lang="en-GB" sz="1800" dirty="0" smtClean="0">
                <a:latin typeface="+mj-lt"/>
                <a:cs typeface="Corbel"/>
              </a:rPr>
              <a:t> Du test </a:t>
            </a:r>
            <a:r>
              <a:rPr lang="en-GB" sz="1800" dirty="0" err="1" smtClean="0">
                <a:latin typeface="+mj-lt"/>
                <a:cs typeface="Corbel"/>
              </a:rPr>
              <a:t>à</a:t>
            </a:r>
            <a:r>
              <a:rPr lang="en-GB" sz="1800" dirty="0" smtClean="0">
                <a:latin typeface="+mj-lt"/>
                <a:cs typeface="Corbel"/>
              </a:rPr>
              <a:t> la production</a:t>
            </a:r>
          </a:p>
          <a:p>
            <a:pPr marL="400050" lvl="1" indent="0"/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Déploiement</a:t>
            </a:r>
            <a:r>
              <a:rPr lang="en-GB" sz="1600" dirty="0" smtClean="0">
                <a:latin typeface="+mj-lt"/>
                <a:cs typeface="Corbel"/>
              </a:rPr>
              <a:t> de la machine </a:t>
            </a:r>
            <a:r>
              <a:rPr lang="en-GB" sz="1600" dirty="0" err="1" smtClean="0">
                <a:latin typeface="+mj-lt"/>
                <a:cs typeface="Corbel"/>
              </a:rPr>
              <a:t>virtuelle</a:t>
            </a:r>
            <a:r>
              <a:rPr lang="en-GB" sz="1600" dirty="0" smtClean="0">
                <a:latin typeface="+mj-lt"/>
                <a:cs typeface="Corbel"/>
              </a:rPr>
              <a:t> </a:t>
            </a:r>
            <a:r>
              <a:rPr lang="en-GB" sz="1600" dirty="0" err="1" smtClean="0">
                <a:latin typeface="+mj-lt"/>
                <a:cs typeface="Corbel"/>
              </a:rPr>
              <a:t>dans</a:t>
            </a:r>
            <a:r>
              <a:rPr lang="en-GB" sz="1600" dirty="0" smtClean="0">
                <a:latin typeface="+mj-lt"/>
                <a:cs typeface="Corbel"/>
              </a:rPr>
              <a:t> un </a:t>
            </a:r>
            <a:r>
              <a:rPr lang="en-GB" sz="1600" dirty="0" err="1" smtClean="0">
                <a:latin typeface="+mj-lt"/>
                <a:cs typeface="Corbel"/>
              </a:rPr>
              <a:t>environnement</a:t>
            </a:r>
            <a:r>
              <a:rPr lang="en-GB" sz="1600" dirty="0" smtClean="0">
                <a:latin typeface="+mj-lt"/>
                <a:cs typeface="Corbel"/>
              </a:rPr>
              <a:t> de production</a:t>
            </a:r>
          </a:p>
        </p:txBody>
      </p:sp>
      <p:pic>
        <p:nvPicPr>
          <p:cNvPr id="7" name="Image 9" descr="Screen Shot 2013-09-06 at 16.31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017" y="1727663"/>
            <a:ext cx="3927014" cy="2710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419813" y="4481747"/>
            <a:ext cx="2751522" cy="30847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1300" i="1" dirty="0" smtClean="0">
                <a:latin typeface="+mj-lt"/>
                <a:cs typeface="Corbel"/>
              </a:rPr>
              <a:t>Les Instructions </a:t>
            </a:r>
            <a:r>
              <a:rPr lang="en-GB" sz="1300" i="1" dirty="0" err="1" smtClean="0">
                <a:latin typeface="+mj-lt"/>
                <a:cs typeface="Corbel"/>
              </a:rPr>
              <a:t>sont</a:t>
            </a:r>
            <a:r>
              <a:rPr lang="en-GB" sz="1300" i="1" dirty="0" smtClean="0">
                <a:latin typeface="+mj-lt"/>
                <a:cs typeface="Corbel"/>
              </a:rPr>
              <a:t> en </a:t>
            </a:r>
            <a:r>
              <a:rPr lang="en-GB" sz="1300" i="1" dirty="0" err="1" smtClean="0">
                <a:latin typeface="+mj-lt"/>
                <a:cs typeface="Corbel"/>
              </a:rPr>
              <a:t>gras</a:t>
            </a:r>
            <a:r>
              <a:rPr lang="en-GB" sz="1300" i="1" dirty="0" smtClean="0">
                <a:latin typeface="+mj-lt"/>
                <a:cs typeface="Corbel"/>
              </a:rPr>
              <a:t>+ </a:t>
            </a:r>
            <a:r>
              <a:rPr lang="en-GB" sz="1300" i="1" dirty="0" err="1" smtClean="0">
                <a:latin typeface="+mj-lt"/>
                <a:cs typeface="Corbel"/>
              </a:rPr>
              <a:t>listes</a:t>
            </a:r>
            <a:r>
              <a:rPr lang="en-GB" sz="1300" i="1" dirty="0" smtClean="0">
                <a:latin typeface="+mj-lt"/>
                <a:cs typeface="Corbel"/>
              </a:rPr>
              <a:t> </a:t>
            </a:r>
            <a:r>
              <a:rPr lang="en-GB" sz="1300" i="1" dirty="0" err="1" smtClean="0">
                <a:latin typeface="+mj-lt"/>
                <a:cs typeface="Corbel"/>
              </a:rPr>
              <a:t>à</a:t>
            </a:r>
            <a:r>
              <a:rPr lang="en-GB" sz="1300" i="1" dirty="0" smtClean="0">
                <a:latin typeface="+mj-lt"/>
                <a:cs typeface="Corbel"/>
              </a:rPr>
              <a:t> puce</a:t>
            </a:r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198" y="415457"/>
            <a:ext cx="2179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200" b="1" dirty="0" smtClean="0"/>
              <a:t>Vue d’ensemble</a:t>
            </a:r>
            <a:endParaRPr lang="en-US" sz="2200" b="1" dirty="0"/>
          </a:p>
        </p:txBody>
      </p:sp>
      <p:pic>
        <p:nvPicPr>
          <p:cNvPr id="6" name="Picture 5" descr="Over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93" y="40005"/>
            <a:ext cx="6661211" cy="635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07" y="1862256"/>
            <a:ext cx="1644091" cy="712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07" y="2945676"/>
            <a:ext cx="1862518" cy="433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62" y="4450631"/>
            <a:ext cx="538344" cy="606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557155"/>
            <a:ext cx="1332193" cy="66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EOPOWER - http://www.eopower.eu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354" y="415457"/>
            <a:ext cx="5628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/>
              <a:t>Chapitres</a:t>
            </a:r>
            <a:r>
              <a:rPr lang="en-US" sz="2600" b="1" dirty="0" smtClean="0"/>
              <a:t> et </a:t>
            </a:r>
            <a:r>
              <a:rPr lang="en-US" sz="2600" b="1" dirty="0" err="1" smtClean="0"/>
              <a:t>mots-clé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liés</a:t>
            </a:r>
            <a:endParaRPr lang="en-US" sz="2600" b="1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221788"/>
              </p:ext>
            </p:extLst>
          </p:nvPr>
        </p:nvGraphicFramePr>
        <p:xfrm>
          <a:off x="312666" y="982604"/>
          <a:ext cx="8686799" cy="528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8606"/>
                <a:gridCol w="50881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H" sz="1900" dirty="0" smtClean="0"/>
                        <a:t>Chapitre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900" dirty="0" smtClean="0"/>
                        <a:t>Mots-clé</a:t>
                      </a:r>
                      <a:endParaRPr lang="en-US" sz="19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700" dirty="0" smtClean="0"/>
                        <a:t>Résumé sur les concepts SDIs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Partage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données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Internet; </a:t>
                      </a:r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interopérabilité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OGC; SDI; services web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700" dirty="0" smtClean="0"/>
                        <a:t>Comment stocker des données 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SGBDR; PostGIS; PostgreSQL; SQL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700" dirty="0" smtClean="0"/>
                        <a:t>Comment publier des données 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GeoServer; KML; WCS, WFS; WMS; SLD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700" dirty="0" smtClean="0"/>
                        <a:t>Comment documenter et rechercher des données 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CSW; GeoNetwork; ISO19115; ISO19139; </a:t>
                      </a:r>
                      <a:r>
                        <a:rPr lang="pt-BR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métadonnées</a:t>
                      </a:r>
                      <a:r>
                        <a:rPr lang="pt-BR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XML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700" dirty="0" smtClean="0"/>
                        <a:t>Comment traiter des données 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Données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environnementales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géotraitement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Python script; PyWPS; Web Processing Service (WPS)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700" dirty="0" smtClean="0"/>
                        <a:t>Comment visualiser des données </a:t>
                      </a:r>
                      <a:r>
                        <a:rPr lang="fr-CH" sz="1700" baseline="0" dirty="0" smtClean="0"/>
                        <a:t>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Google Earth; </a:t>
                      </a:r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OpenLayers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QGIS; WMS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700" dirty="0" smtClean="0"/>
                        <a:t>Comment télécharger des données 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téléchargements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plugins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WCS, WFS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700" dirty="0" smtClean="0"/>
                        <a:t>Comment analyser</a:t>
                      </a:r>
                      <a:r>
                        <a:rPr lang="fr-CH" sz="1700" baseline="0" dirty="0" smtClean="0"/>
                        <a:t> </a:t>
                      </a:r>
                      <a:r>
                        <a:rPr lang="fr-CH" sz="1700" dirty="0" smtClean="0"/>
                        <a:t>des données 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Données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environnementales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géotraitement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serveur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local; PyWPS; </a:t>
                      </a:r>
                      <a:r>
                        <a:rPr lang="en-US" sz="17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serveur</a:t>
                      </a:r>
                      <a:r>
                        <a:rPr lang="en-US" sz="17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distant; Web Processing Service (WPS)</a:t>
                      </a:r>
                      <a:endParaRPr lang="en-US" sz="17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1700" dirty="0" smtClean="0"/>
                        <a:t>Comment partager des données avec les autres ?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700" dirty="0" smtClean="0"/>
                        <a:t>Broker GEO de découverte et d’accès</a:t>
                      </a:r>
                      <a:r>
                        <a:rPr lang="fr-CH" sz="1700" baseline="0" dirty="0" smtClean="0"/>
                        <a:t>; enregistrement GEOSS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7359" y="405297"/>
            <a:ext cx="53135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Comment stocker des </a:t>
            </a:r>
            <a:r>
              <a:rPr lang="en-US" sz="2600" b="1" dirty="0" err="1" smtClean="0"/>
              <a:t>données</a:t>
            </a:r>
            <a:r>
              <a:rPr lang="en-US" sz="2600" b="1" dirty="0" smtClean="0"/>
              <a:t> 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96" y="1970061"/>
            <a:ext cx="4758329" cy="3505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Mots-clé</a:t>
            </a:r>
            <a:r>
              <a:rPr lang="en-US" b="1" u="sng" dirty="0" smtClean="0"/>
              <a:t>:</a:t>
            </a:r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SGBDR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PostGIS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PostgreSQL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SQL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stocker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53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Qu’est-ce</a:t>
            </a:r>
            <a:r>
              <a:rPr lang="en-US" b="1" i="1" dirty="0" smtClean="0"/>
              <a:t> </a:t>
            </a:r>
            <a:r>
              <a:rPr lang="en-US" b="1" i="1" dirty="0" err="1" smtClean="0"/>
              <a:t>qu’une</a:t>
            </a:r>
            <a:r>
              <a:rPr lang="en-US" b="1" i="1" dirty="0" smtClean="0"/>
              <a:t> base de </a:t>
            </a:r>
            <a:r>
              <a:rPr lang="en-US" b="1" i="1" dirty="0" err="1" smtClean="0"/>
              <a:t>données</a:t>
            </a:r>
            <a:r>
              <a:rPr lang="en-US" b="1" i="1" dirty="0" smtClean="0"/>
              <a:t> </a:t>
            </a:r>
            <a:r>
              <a:rPr lang="en-US" b="1" i="1" dirty="0" err="1" smtClean="0"/>
              <a:t>spatiales</a:t>
            </a:r>
            <a:r>
              <a:rPr lang="en-US" b="1" i="1" dirty="0" smtClean="0"/>
              <a:t> 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318540"/>
            <a:ext cx="83464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Pour stocker des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géospatiales</a:t>
            </a:r>
            <a:r>
              <a:rPr lang="en-US" dirty="0" smtClean="0"/>
              <a:t>, les bases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spatiales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un </a:t>
            </a:r>
            <a:r>
              <a:rPr lang="en-US" dirty="0" err="1" smtClean="0"/>
              <a:t>outil</a:t>
            </a:r>
            <a:r>
              <a:rPr lang="en-US" dirty="0" smtClean="0"/>
              <a:t> </a:t>
            </a:r>
            <a:r>
              <a:rPr lang="en-US" dirty="0" err="1" smtClean="0"/>
              <a:t>efficace</a:t>
            </a:r>
            <a:r>
              <a:rPr lang="en-US" dirty="0" smtClean="0"/>
              <a:t> et </a:t>
            </a:r>
            <a:r>
              <a:rPr lang="en-US" dirty="0" err="1" smtClean="0"/>
              <a:t>adapté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Les bases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spatiales</a:t>
            </a:r>
            <a:r>
              <a:rPr lang="en-US" dirty="0" smtClean="0"/>
              <a:t> </a:t>
            </a:r>
            <a:r>
              <a:rPr lang="en-US" dirty="0" err="1" smtClean="0"/>
              <a:t>permettent</a:t>
            </a:r>
            <a:r>
              <a:rPr lang="en-US" dirty="0" smtClean="0"/>
              <a:t> de stocker et </a:t>
            </a:r>
            <a:r>
              <a:rPr lang="en-US" dirty="0" err="1" smtClean="0"/>
              <a:t>manipuler</a:t>
            </a:r>
            <a:r>
              <a:rPr lang="en-US" dirty="0" smtClean="0"/>
              <a:t> des </a:t>
            </a:r>
            <a:r>
              <a:rPr lang="en-US" dirty="0" err="1" smtClean="0"/>
              <a:t>objets</a:t>
            </a:r>
            <a:r>
              <a:rPr lang="en-US" dirty="0" smtClean="0"/>
              <a:t> </a:t>
            </a:r>
            <a:r>
              <a:rPr lang="en-US" dirty="0" err="1" smtClean="0"/>
              <a:t>spatiaux</a:t>
            </a:r>
            <a:r>
              <a:rPr lang="en-US" dirty="0" smtClean="0"/>
              <a:t> </a:t>
            </a:r>
            <a:r>
              <a:rPr lang="en-US" dirty="0" err="1" smtClean="0"/>
              <a:t>comme</a:t>
            </a:r>
            <a:r>
              <a:rPr lang="en-US" dirty="0" smtClean="0"/>
              <a:t> tout objet </a:t>
            </a:r>
            <a:r>
              <a:rPr lang="en-US" dirty="0" err="1" smtClean="0"/>
              <a:t>dans</a:t>
            </a:r>
            <a:r>
              <a:rPr lang="en-US" dirty="0" smtClean="0"/>
              <a:t> la base de </a:t>
            </a:r>
            <a:r>
              <a:rPr lang="en-US" dirty="0" err="1" smtClean="0"/>
              <a:t>données</a:t>
            </a:r>
            <a:r>
              <a:rPr lang="en-US" i="1" dirty="0" smtClean="0"/>
              <a:t>.</a:t>
            </a:r>
          </a:p>
          <a:p>
            <a:pPr>
              <a:buFont typeface="Arial"/>
              <a:buChar char="•"/>
            </a:pPr>
            <a:endParaRPr lang="en-US" i="1" dirty="0" smtClean="0"/>
          </a:p>
          <a:p>
            <a:pPr>
              <a:buFont typeface="Arial"/>
              <a:buChar char="•"/>
            </a:pPr>
            <a:r>
              <a:rPr lang="en-US" i="1" dirty="0" smtClean="0"/>
              <a:t> </a:t>
            </a:r>
            <a:r>
              <a:rPr lang="en-US" dirty="0" err="1" smtClean="0"/>
              <a:t>Exemples</a:t>
            </a:r>
            <a:r>
              <a:rPr lang="en-US" dirty="0" smtClean="0"/>
              <a:t>: </a:t>
            </a:r>
            <a:r>
              <a:rPr lang="en-US" dirty="0" err="1" smtClean="0"/>
              <a:t>PostGIS</a:t>
            </a:r>
            <a:r>
              <a:rPr lang="en-US" dirty="0" smtClean="0"/>
              <a:t>, Oracle Spatial, SQL server 2008, …</a:t>
            </a:r>
          </a:p>
          <a:p>
            <a:pPr>
              <a:buFont typeface="Arial"/>
              <a:buChar char="•"/>
            </a:pPr>
            <a:endParaRPr lang="en-US" i="1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base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ordinaire</a:t>
            </a:r>
            <a:r>
              <a:rPr lang="en-US" dirty="0" smtClean="0"/>
              <a:t> </a:t>
            </a:r>
            <a:r>
              <a:rPr lang="en-US" dirty="0" err="1" smtClean="0"/>
              <a:t>traîte</a:t>
            </a:r>
            <a:r>
              <a:rPr lang="en-US" dirty="0" smtClean="0"/>
              <a:t> des </a:t>
            </a:r>
            <a:r>
              <a:rPr lang="en-US" dirty="0" err="1" smtClean="0"/>
              <a:t>chaînes</a:t>
            </a:r>
            <a:r>
              <a:rPr lang="en-US" dirty="0" smtClean="0"/>
              <a:t> de </a:t>
            </a:r>
            <a:r>
              <a:rPr lang="en-US" dirty="0" err="1" smtClean="0"/>
              <a:t>caractères</a:t>
            </a:r>
            <a:r>
              <a:rPr lang="en-US" dirty="0" smtClean="0"/>
              <a:t>, des </a:t>
            </a:r>
            <a:r>
              <a:rPr lang="en-US" dirty="0" err="1" smtClean="0"/>
              <a:t>nombres</a:t>
            </a:r>
            <a:r>
              <a:rPr lang="en-US" dirty="0" smtClean="0"/>
              <a:t> et des dates. </a:t>
            </a:r>
            <a:r>
              <a:rPr lang="en-US" dirty="0" err="1" smtClean="0"/>
              <a:t>Une</a:t>
            </a:r>
            <a:r>
              <a:rPr lang="en-US" dirty="0" smtClean="0"/>
              <a:t> base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spatiale</a:t>
            </a:r>
            <a:r>
              <a:rPr lang="en-US" dirty="0" smtClean="0"/>
              <a:t> </a:t>
            </a:r>
            <a:r>
              <a:rPr lang="en-US" dirty="0" err="1" smtClean="0"/>
              <a:t>gère</a:t>
            </a:r>
            <a:r>
              <a:rPr lang="en-US" dirty="0" smtClean="0"/>
              <a:t> des types </a:t>
            </a:r>
            <a:r>
              <a:rPr lang="en-US" dirty="0" err="1" smtClean="0"/>
              <a:t>d’entités</a:t>
            </a:r>
            <a:r>
              <a:rPr lang="en-US" dirty="0" smtClean="0"/>
              <a:t> </a:t>
            </a:r>
            <a:r>
              <a:rPr lang="en-US" dirty="0" err="1" smtClean="0"/>
              <a:t>supplémentaires</a:t>
            </a:r>
            <a:r>
              <a:rPr lang="en-US" dirty="0" smtClean="0"/>
              <a:t> (</a:t>
            </a:r>
            <a:r>
              <a:rPr lang="en-US" dirty="0" err="1" smtClean="0"/>
              <a:t>spatiaux</a:t>
            </a:r>
            <a:r>
              <a:rPr lang="en-US" dirty="0" smtClean="0"/>
              <a:t>) pour </a:t>
            </a:r>
            <a:r>
              <a:rPr lang="en-US" dirty="0" err="1" smtClean="0"/>
              <a:t>représenter</a:t>
            </a:r>
            <a:r>
              <a:rPr lang="en-US" dirty="0" smtClean="0"/>
              <a:t> les </a:t>
            </a:r>
            <a:r>
              <a:rPr lang="en-US" dirty="0" err="1" smtClean="0"/>
              <a:t>entités</a:t>
            </a:r>
            <a:r>
              <a:rPr lang="en-US" dirty="0" smtClean="0"/>
              <a:t> </a:t>
            </a:r>
            <a:r>
              <a:rPr lang="en-US" dirty="0" err="1" smtClean="0"/>
              <a:t>géographiques</a:t>
            </a:r>
            <a:r>
              <a:rPr lang="en-US" dirty="0" smtClean="0"/>
              <a:t>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Les bases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spatiales</a:t>
            </a:r>
            <a:r>
              <a:rPr lang="en-US" dirty="0" smtClean="0"/>
              <a:t> </a:t>
            </a:r>
            <a:r>
              <a:rPr lang="en-US" dirty="0" err="1" smtClean="0"/>
              <a:t>fournissent</a:t>
            </a:r>
            <a:r>
              <a:rPr lang="en-US" dirty="0" smtClean="0"/>
              <a:t> un “index spatial” qui </a:t>
            </a:r>
            <a:r>
              <a:rPr lang="en-US" dirty="0" err="1" smtClean="0"/>
              <a:t>répond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question “</a:t>
            </a:r>
            <a:r>
              <a:rPr lang="en-US" dirty="0" err="1" smtClean="0"/>
              <a:t>quels</a:t>
            </a:r>
            <a:r>
              <a:rPr lang="en-US" dirty="0" smtClean="0"/>
              <a:t> </a:t>
            </a:r>
            <a:r>
              <a:rPr lang="en-US" dirty="0" err="1" smtClean="0"/>
              <a:t>objets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l’intérieur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certaine</a:t>
            </a:r>
            <a:r>
              <a:rPr lang="en-US" dirty="0" smtClean="0"/>
              <a:t> </a:t>
            </a:r>
            <a:r>
              <a:rPr lang="en-US" dirty="0" err="1" smtClean="0"/>
              <a:t>étendue</a:t>
            </a:r>
            <a:r>
              <a:rPr lang="en-US" dirty="0" smtClean="0"/>
              <a:t> </a:t>
            </a:r>
            <a:r>
              <a:rPr lang="en-US" dirty="0" err="1" smtClean="0"/>
              <a:t>géographique</a:t>
            </a:r>
            <a:r>
              <a:rPr lang="en-US" dirty="0" smtClean="0"/>
              <a:t> ?”. </a:t>
            </a:r>
            <a:r>
              <a:rPr lang="en-US" i="1" dirty="0" smtClean="0"/>
              <a:t>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686" y="5288858"/>
            <a:ext cx="2103037" cy="148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stocker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108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PostgreSQL/PostGIS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err="1" smtClean="0"/>
              <a:t>PostgreSQL</a:t>
            </a:r>
            <a:r>
              <a:rPr lang="en-US" b="1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un puissant </a:t>
            </a:r>
            <a:r>
              <a:rPr lang="en-US" dirty="0" err="1" smtClean="0"/>
              <a:t>système</a:t>
            </a:r>
            <a:r>
              <a:rPr lang="en-US" dirty="0" smtClean="0"/>
              <a:t> de </a:t>
            </a:r>
            <a:r>
              <a:rPr lang="en-US" dirty="0" err="1" smtClean="0"/>
              <a:t>gestion</a:t>
            </a:r>
            <a:r>
              <a:rPr lang="en-US" dirty="0" smtClean="0"/>
              <a:t> de base de </a:t>
            </a:r>
            <a:r>
              <a:rPr lang="en-US" dirty="0" err="1" smtClean="0"/>
              <a:t>données</a:t>
            </a:r>
            <a:r>
              <a:rPr lang="en-US" dirty="0" smtClean="0"/>
              <a:t> objet, </a:t>
            </a:r>
            <a:r>
              <a:rPr lang="en-US" dirty="0" err="1" smtClean="0"/>
              <a:t>logiciel</a:t>
            </a:r>
            <a:r>
              <a:rPr lang="en-US" dirty="0" smtClean="0"/>
              <a:t> </a:t>
            </a:r>
            <a:r>
              <a:rPr lang="en-US" dirty="0" err="1" smtClean="0"/>
              <a:t>libre</a:t>
            </a:r>
            <a:r>
              <a:rPr lang="en-US" dirty="0" smtClean="0"/>
              <a:t> et </a:t>
            </a:r>
            <a:r>
              <a:rPr lang="en-US" dirty="0" err="1" smtClean="0"/>
              <a:t>gratuit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err="1" smtClean="0"/>
              <a:t>PostGIS</a:t>
            </a:r>
            <a:r>
              <a:rPr lang="en-US" b="1" dirty="0" smtClean="0"/>
              <a:t> </a:t>
            </a:r>
            <a:r>
              <a:rPr lang="en-US" dirty="0" err="1" smtClean="0"/>
              <a:t>transforme</a:t>
            </a:r>
            <a:r>
              <a:rPr lang="en-US" dirty="0" smtClean="0"/>
              <a:t> le </a:t>
            </a:r>
            <a:r>
              <a:rPr lang="en-US" dirty="0" err="1" smtClean="0"/>
              <a:t>système</a:t>
            </a:r>
            <a:r>
              <a:rPr lang="en-US" dirty="0" smtClean="0"/>
              <a:t> de </a:t>
            </a:r>
            <a:r>
              <a:rPr lang="en-US" dirty="0" err="1" smtClean="0"/>
              <a:t>gestion</a:t>
            </a:r>
            <a:r>
              <a:rPr lang="en-US" dirty="0" smtClean="0"/>
              <a:t> de base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PostgreSQL</a:t>
            </a:r>
            <a:r>
              <a:rPr lang="en-US" dirty="0" smtClean="0"/>
              <a:t> en </a:t>
            </a:r>
            <a:r>
              <a:rPr lang="en-US" dirty="0" err="1" smtClean="0"/>
              <a:t>une</a:t>
            </a:r>
            <a:r>
              <a:rPr lang="en-US" dirty="0" smtClean="0"/>
              <a:t> base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spatiale</a:t>
            </a:r>
            <a:r>
              <a:rPr lang="en-US" dirty="0" smtClean="0"/>
              <a:t> en </a:t>
            </a:r>
            <a:r>
              <a:rPr lang="en-US" dirty="0" err="1" smtClean="0"/>
              <a:t>lui</a:t>
            </a:r>
            <a:r>
              <a:rPr lang="en-US" dirty="0" smtClean="0"/>
              <a:t> </a:t>
            </a:r>
            <a:r>
              <a:rPr lang="en-US" dirty="0" err="1" smtClean="0"/>
              <a:t>ajoutant</a:t>
            </a:r>
            <a:r>
              <a:rPr lang="en-US" dirty="0" smtClean="0"/>
              <a:t> un support pour les 3 types </a:t>
            </a:r>
            <a:r>
              <a:rPr lang="en-US" dirty="0" err="1" smtClean="0"/>
              <a:t>d’entités</a:t>
            </a:r>
            <a:r>
              <a:rPr lang="en-US" dirty="0" smtClean="0"/>
              <a:t>: </a:t>
            </a:r>
            <a:r>
              <a:rPr lang="en-US" dirty="0" err="1" smtClean="0"/>
              <a:t>spatiaux</a:t>
            </a:r>
            <a:r>
              <a:rPr lang="en-US" dirty="0" smtClean="0"/>
              <a:t>, indexes et </a:t>
            </a:r>
            <a:r>
              <a:rPr lang="en-US" dirty="0" err="1" smtClean="0"/>
              <a:t>fonctions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9296" y="3148526"/>
            <a:ext cx="62749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 </a:t>
            </a:r>
            <a:r>
              <a:rPr lang="en-US" dirty="0" err="1" smtClean="0"/>
              <a:t>Création</a:t>
            </a:r>
            <a:r>
              <a:rPr lang="en-US" dirty="0" smtClean="0"/>
              <a:t> de la base de </a:t>
            </a:r>
            <a:r>
              <a:rPr lang="en-US" dirty="0" err="1" smtClean="0"/>
              <a:t>données</a:t>
            </a:r>
            <a:r>
              <a:rPr lang="en-US" dirty="0" smtClean="0"/>
              <a:t>:</a:t>
            </a:r>
          </a:p>
          <a:p>
            <a:r>
              <a:rPr lang="en-US" dirty="0" smtClean="0"/>
              <a:t>	a) Faire un </a:t>
            </a:r>
            <a:r>
              <a:rPr lang="en-US" dirty="0" err="1" smtClean="0"/>
              <a:t>clic</a:t>
            </a:r>
            <a:r>
              <a:rPr lang="en-US" dirty="0" smtClean="0"/>
              <a:t> </a:t>
            </a:r>
            <a:r>
              <a:rPr lang="en-US" dirty="0" err="1" smtClean="0"/>
              <a:t>droit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l’objet</a:t>
            </a:r>
            <a:r>
              <a:rPr lang="en-US" dirty="0" smtClean="0"/>
              <a:t> Base de </a:t>
            </a:r>
            <a:r>
              <a:rPr lang="en-US" dirty="0" err="1" smtClean="0"/>
              <a:t>données</a:t>
            </a:r>
            <a:r>
              <a:rPr lang="en-US" dirty="0" smtClean="0"/>
              <a:t> et </a:t>
            </a:r>
            <a:r>
              <a:rPr lang="en-US" dirty="0" err="1" smtClean="0"/>
              <a:t>sélectionner</a:t>
            </a:r>
            <a:r>
              <a:rPr lang="en-US" dirty="0" smtClean="0"/>
              <a:t>  Nouvelle base de </a:t>
            </a:r>
            <a:r>
              <a:rPr lang="en-US" dirty="0" err="1" smtClean="0"/>
              <a:t>donnée</a:t>
            </a:r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err="1" smtClean="0"/>
              <a:t>b</a:t>
            </a:r>
            <a:r>
              <a:rPr lang="en-US" dirty="0" smtClean="0"/>
              <a:t>) </a:t>
            </a:r>
            <a:r>
              <a:rPr lang="en-US" dirty="0" err="1" smtClean="0"/>
              <a:t>Remplir</a:t>
            </a:r>
            <a:r>
              <a:rPr lang="en-US" dirty="0" smtClean="0"/>
              <a:t> le </a:t>
            </a:r>
            <a:r>
              <a:rPr lang="en-US" dirty="0" err="1" smtClean="0"/>
              <a:t>formulaire</a:t>
            </a:r>
            <a:r>
              <a:rPr lang="en-US" dirty="0" smtClean="0"/>
              <a:t>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Nom: Cyclones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Propriétaire</a:t>
            </a:r>
            <a:r>
              <a:rPr lang="en-US" dirty="0" smtClean="0"/>
              <a:t>: </a:t>
            </a:r>
            <a:r>
              <a:rPr lang="en-US" dirty="0" err="1" smtClean="0"/>
              <a:t>Postgres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Modèle</a:t>
            </a:r>
            <a:r>
              <a:rPr lang="en-US" dirty="0" smtClean="0"/>
              <a:t>: </a:t>
            </a:r>
            <a:r>
              <a:rPr lang="en-US" dirty="0" err="1" smtClean="0"/>
              <a:t>template_postgis</a:t>
            </a:r>
            <a:endParaRPr lang="en-US" dirty="0" smtClean="0"/>
          </a:p>
          <a:p>
            <a:pPr lvl="1"/>
            <a:r>
              <a:rPr lang="en-US" dirty="0" err="1" smtClean="0"/>
              <a:t>c</a:t>
            </a:r>
            <a:r>
              <a:rPr lang="en-US" dirty="0" smtClean="0"/>
              <a:t>) </a:t>
            </a:r>
            <a:r>
              <a:rPr lang="en-US" dirty="0" err="1" smtClean="0"/>
              <a:t>Cliquer</a:t>
            </a:r>
            <a:r>
              <a:rPr lang="en-US" dirty="0" smtClean="0"/>
              <a:t> OK</a:t>
            </a:r>
          </a:p>
          <a:p>
            <a:pPr lvl="1"/>
            <a:endParaRPr lang="en-US" dirty="0" smtClean="0"/>
          </a:p>
          <a:p>
            <a:pPr marL="0" lvl="1"/>
            <a:r>
              <a:rPr lang="en-US" dirty="0" smtClean="0"/>
              <a:t>La base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créée</a:t>
            </a:r>
            <a:r>
              <a:rPr lang="en-US" dirty="0" smtClean="0"/>
              <a:t>!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pouvez</a:t>
            </a:r>
            <a:r>
              <a:rPr lang="en-US" dirty="0" smtClean="0"/>
              <a:t> le </a:t>
            </a:r>
            <a:r>
              <a:rPr lang="en-US" dirty="0" err="1" smtClean="0"/>
              <a:t>vérifier</a:t>
            </a:r>
            <a:r>
              <a:rPr lang="en-US" dirty="0" smtClean="0"/>
              <a:t> en </a:t>
            </a:r>
            <a:r>
              <a:rPr lang="en-US" dirty="0" err="1" smtClean="0"/>
              <a:t>lançant</a:t>
            </a:r>
            <a:r>
              <a:rPr lang="en-US" dirty="0" smtClean="0"/>
              <a:t> la </a:t>
            </a:r>
            <a:r>
              <a:rPr lang="en-US" dirty="0" err="1" smtClean="0"/>
              <a:t>requête</a:t>
            </a:r>
            <a:r>
              <a:rPr lang="en-US" dirty="0" smtClean="0"/>
              <a:t> SQL </a:t>
            </a:r>
            <a:r>
              <a:rPr lang="en-US" dirty="0" err="1" smtClean="0"/>
              <a:t>suivante</a:t>
            </a:r>
            <a:r>
              <a:rPr lang="en-US" dirty="0" smtClean="0"/>
              <a:t>: </a:t>
            </a:r>
            <a:r>
              <a:rPr lang="en-US" b="1" dirty="0" smtClean="0"/>
              <a:t>SELECT </a:t>
            </a:r>
            <a:r>
              <a:rPr lang="en-US" b="1" dirty="0" err="1" smtClean="0"/>
              <a:t>postgis_full_version</a:t>
            </a:r>
            <a:r>
              <a:rPr lang="en-US" b="1" dirty="0" smtClean="0"/>
              <a:t>();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stocker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78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Créer</a:t>
            </a:r>
            <a:r>
              <a:rPr lang="en-US" b="1" i="1" dirty="0" smtClean="0"/>
              <a:t> </a:t>
            </a:r>
            <a:r>
              <a:rPr lang="en-US" b="1" i="1" dirty="0" err="1" smtClean="0"/>
              <a:t>une</a:t>
            </a:r>
            <a:r>
              <a:rPr lang="en-US" b="1" i="1" dirty="0" smtClean="0"/>
              <a:t> base de </a:t>
            </a:r>
            <a:r>
              <a:rPr lang="en-US" b="1" i="1" dirty="0" err="1" smtClean="0"/>
              <a:t>données</a:t>
            </a:r>
            <a:r>
              <a:rPr lang="en-US" b="1" i="1" dirty="0" smtClean="0"/>
              <a:t> </a:t>
            </a:r>
            <a:r>
              <a:rPr lang="en-US" b="1" i="1" dirty="0" err="1" smtClean="0"/>
              <a:t>spatiale</a:t>
            </a:r>
            <a:r>
              <a:rPr lang="en-US" b="1" i="1" dirty="0" smtClean="0"/>
              <a:t> (en </a:t>
            </a:r>
            <a:r>
              <a:rPr lang="en-US" b="1" i="1" dirty="0" err="1" smtClean="0"/>
              <a:t>PostGIS</a:t>
            </a:r>
            <a:r>
              <a:rPr lang="en-US" b="1" i="1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656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Lancer </a:t>
            </a:r>
            <a:r>
              <a:rPr lang="en-US" dirty="0" err="1" smtClean="0"/>
              <a:t>pgAdmin</a:t>
            </a:r>
            <a:r>
              <a:rPr lang="en-US" dirty="0" smtClean="0"/>
              <a:t> III (interface </a:t>
            </a:r>
            <a:r>
              <a:rPr lang="en-US" dirty="0" err="1" smtClean="0"/>
              <a:t>d’administration</a:t>
            </a:r>
            <a:r>
              <a:rPr lang="en-US" dirty="0" smtClean="0"/>
              <a:t> </a:t>
            </a:r>
            <a:r>
              <a:rPr lang="en-US" dirty="0" err="1" smtClean="0"/>
              <a:t>PostgreSQL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partir</a:t>
            </a:r>
            <a:r>
              <a:rPr lang="en-US" dirty="0" smtClean="0"/>
              <a:t> du tableau de </a:t>
            </a:r>
            <a:r>
              <a:rPr lang="en-US" dirty="0" err="1" smtClean="0"/>
              <a:t>bord</a:t>
            </a:r>
            <a:r>
              <a:rPr lang="en-US" dirty="0" smtClean="0"/>
              <a:t> de </a:t>
            </a:r>
            <a:r>
              <a:rPr lang="en-US" dirty="0" err="1" smtClean="0"/>
              <a:t>OpenGEO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1" y="1058327"/>
            <a:ext cx="1725850" cy="1139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9297" y="2382530"/>
            <a:ext cx="565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2) Double-</a:t>
            </a: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PostGIS</a:t>
            </a:r>
            <a:r>
              <a:rPr lang="en-US" dirty="0" smtClean="0"/>
              <a:t> (localhost:5342) et </a:t>
            </a:r>
            <a:r>
              <a:rPr lang="en-US" dirty="0" err="1" smtClean="0"/>
              <a:t>utiliser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err="1" smtClean="0"/>
              <a:t>opengeo</a:t>
            </a:r>
            <a:r>
              <a:rPr lang="en-US" dirty="0" smtClean="0"/>
              <a:t>” </a:t>
            </a:r>
            <a:r>
              <a:rPr lang="en-US" dirty="0" err="1" smtClean="0"/>
              <a:t>comme</a:t>
            </a:r>
            <a:r>
              <a:rPr lang="en-US" dirty="0" smtClean="0"/>
              <a:t> mot de </a:t>
            </a:r>
            <a:r>
              <a:rPr lang="en-US" dirty="0" err="1" smtClean="0"/>
              <a:t>passe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394357"/>
            <a:ext cx="1725850" cy="12690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356" y="4125215"/>
            <a:ext cx="1829444" cy="1340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186" y="4389060"/>
            <a:ext cx="1411344" cy="7500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5620" y="4389060"/>
            <a:ext cx="1351000" cy="7500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4269" y="5801779"/>
            <a:ext cx="503570" cy="4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782320" y="518160"/>
            <a:ext cx="7819813" cy="16964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Les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données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sont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 le carburant pour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l’analyse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 et la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prise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 de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décision</a:t>
            </a:r>
            <a:endParaRPr lang="en-US" sz="40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5969" y="2214602"/>
            <a:ext cx="5064249" cy="35450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79296" y="3106200"/>
            <a:ext cx="8207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3) </a:t>
            </a:r>
            <a:r>
              <a:rPr lang="en-US" dirty="0" err="1" smtClean="0"/>
              <a:t>Paramétrer</a:t>
            </a:r>
            <a:r>
              <a:rPr lang="en-US" dirty="0" smtClean="0"/>
              <a:t> les </a:t>
            </a:r>
            <a:r>
              <a:rPr lang="en-US" dirty="0" err="1" smtClean="0"/>
              <a:t>détails</a:t>
            </a:r>
            <a:r>
              <a:rPr lang="en-US" dirty="0" smtClean="0"/>
              <a:t> de </a:t>
            </a:r>
            <a:r>
              <a:rPr lang="en-US" dirty="0" err="1" smtClean="0"/>
              <a:t>connexion</a:t>
            </a:r>
            <a:r>
              <a:rPr lang="en-US" dirty="0" smtClean="0"/>
              <a:t>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Utilisateur</a:t>
            </a:r>
            <a:r>
              <a:rPr lang="en-US" dirty="0" smtClean="0"/>
              <a:t>: </a:t>
            </a:r>
            <a:r>
              <a:rPr lang="en-US" dirty="0" err="1" smtClean="0"/>
              <a:t>opengeo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Mot de </a:t>
            </a:r>
            <a:r>
              <a:rPr lang="en-US" dirty="0" err="1" smtClean="0"/>
              <a:t>passe</a:t>
            </a:r>
            <a:r>
              <a:rPr lang="en-US" dirty="0" smtClean="0"/>
              <a:t>: </a:t>
            </a:r>
            <a:r>
              <a:rPr lang="en-US" dirty="0" err="1" smtClean="0"/>
              <a:t>opengeo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Serverhost</a:t>
            </a:r>
            <a:r>
              <a:rPr lang="en-US" dirty="0" smtClean="0"/>
              <a:t>: </a:t>
            </a:r>
            <a:r>
              <a:rPr lang="en-US" dirty="0" err="1" smtClean="0"/>
              <a:t>localhost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 Port: 5432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 Base de </a:t>
            </a:r>
            <a:r>
              <a:rPr lang="en-US" dirty="0" err="1" smtClean="0"/>
              <a:t>données</a:t>
            </a:r>
            <a:r>
              <a:rPr lang="en-US" dirty="0" smtClean="0"/>
              <a:t>: Cyclones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marL="0" lvl="1"/>
            <a:r>
              <a:rPr lang="en-US" dirty="0" smtClean="0"/>
              <a:t>4) </a:t>
            </a: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i="1" dirty="0" smtClean="0"/>
              <a:t>OK </a:t>
            </a:r>
            <a:r>
              <a:rPr lang="en-US" dirty="0" smtClean="0"/>
              <a:t>et </a:t>
            </a:r>
            <a:r>
              <a:rPr lang="en-US" i="1" dirty="0" smtClean="0"/>
              <a:t>Importer</a:t>
            </a:r>
          </a:p>
          <a:p>
            <a:pPr lvl="1"/>
            <a:endParaRPr lang="en-US" dirty="0" smtClean="0"/>
          </a:p>
          <a:p>
            <a:pPr marL="0" lvl="1"/>
            <a:r>
              <a:rPr lang="en-US" dirty="0" smtClean="0"/>
              <a:t>Le SHP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maintenant</a:t>
            </a:r>
            <a:r>
              <a:rPr lang="en-US" dirty="0" smtClean="0"/>
              <a:t> </a:t>
            </a:r>
            <a:r>
              <a:rPr lang="en-US" dirty="0" err="1" smtClean="0"/>
              <a:t>importé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la base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PostGIS</a:t>
            </a:r>
            <a:r>
              <a:rPr lang="en-US" dirty="0" smtClean="0"/>
              <a:t>! </a:t>
            </a:r>
            <a:r>
              <a:rPr lang="en-US" dirty="0" err="1" smtClean="0"/>
              <a:t>Une</a:t>
            </a:r>
            <a:r>
              <a:rPr lang="en-US" dirty="0" smtClean="0"/>
              <a:t> nouvelle table “</a:t>
            </a:r>
            <a:r>
              <a:rPr lang="en-US" dirty="0" err="1" smtClean="0"/>
              <a:t>cy_buffers</a:t>
            </a:r>
            <a:r>
              <a:rPr lang="en-US" dirty="0" smtClean="0"/>
              <a:t>” </a:t>
            </a:r>
            <a:r>
              <a:rPr lang="en-US" dirty="0" err="1" smtClean="0"/>
              <a:t>devrait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présente</a:t>
            </a:r>
            <a:r>
              <a:rPr lang="en-US" dirty="0" smtClean="0"/>
              <a:t> </a:t>
            </a:r>
            <a:r>
              <a:rPr lang="en-US" dirty="0" err="1" smtClean="0"/>
              <a:t>lorsqu’on</a:t>
            </a:r>
            <a:r>
              <a:rPr lang="en-US" dirty="0" smtClean="0"/>
              <a:t> </a:t>
            </a:r>
            <a:r>
              <a:rPr lang="en-US" dirty="0" err="1" smtClean="0"/>
              <a:t>ouvre</a:t>
            </a:r>
            <a:r>
              <a:rPr lang="en-US" dirty="0" smtClean="0"/>
              <a:t> la BD “Cyclones”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pgadmin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stocker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395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Charger des </a:t>
            </a:r>
            <a:r>
              <a:rPr lang="en-US" b="1" i="1" dirty="0" err="1" smtClean="0"/>
              <a:t>données</a:t>
            </a:r>
            <a:r>
              <a:rPr lang="en-US" b="1" i="1" dirty="0" smtClean="0"/>
              <a:t> </a:t>
            </a:r>
            <a:r>
              <a:rPr lang="en-US" b="1" i="1" dirty="0" err="1" smtClean="0"/>
              <a:t>spatiales</a:t>
            </a:r>
            <a:r>
              <a:rPr lang="en-US" b="1" i="1" dirty="0" smtClean="0"/>
              <a:t> (</a:t>
            </a:r>
            <a:r>
              <a:rPr lang="en-US" b="1" i="1" dirty="0" err="1" smtClean="0"/>
              <a:t>shapefile</a:t>
            </a:r>
            <a:r>
              <a:rPr lang="en-US" b="1" i="1" dirty="0" smtClean="0"/>
              <a:t>) </a:t>
            </a:r>
            <a:r>
              <a:rPr lang="en-US" b="1" i="1" dirty="0" err="1" smtClean="0"/>
              <a:t>dans</a:t>
            </a:r>
            <a:r>
              <a:rPr lang="en-US" b="1" i="1" dirty="0" smtClean="0"/>
              <a:t> </a:t>
            </a:r>
            <a:r>
              <a:rPr lang="en-US" b="1" i="1" dirty="0" err="1" smtClean="0"/>
              <a:t>PostGIS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10636"/>
            <a:ext cx="834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Lancer </a:t>
            </a:r>
            <a:r>
              <a:rPr lang="en-US" dirty="0" err="1" smtClean="0"/>
              <a:t>pgShapeLoader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9295" y="2382530"/>
            <a:ext cx="6525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2) </a:t>
            </a: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i="1" dirty="0" err="1" smtClean="0"/>
              <a:t>Ajouter</a:t>
            </a:r>
            <a:r>
              <a:rPr lang="en-US" i="1" dirty="0" smtClean="0"/>
              <a:t> un </a:t>
            </a:r>
            <a:r>
              <a:rPr lang="en-US" i="1" dirty="0" err="1" smtClean="0"/>
              <a:t>fichier</a:t>
            </a:r>
            <a:r>
              <a:rPr lang="en-US" i="1" dirty="0" smtClean="0"/>
              <a:t> et </a:t>
            </a:r>
            <a:r>
              <a:rPr lang="en-US" i="1" dirty="0" err="1" smtClean="0"/>
              <a:t>sélectionner</a:t>
            </a:r>
            <a:r>
              <a:rPr lang="en-US" i="1" dirty="0" smtClean="0"/>
              <a:t> un </a:t>
            </a:r>
            <a:r>
              <a:rPr lang="en-US" i="1" dirty="0" err="1" smtClean="0"/>
              <a:t>shapefile</a:t>
            </a:r>
            <a:r>
              <a:rPr lang="en-US" i="1" dirty="0" smtClean="0"/>
              <a:t> </a:t>
            </a:r>
            <a:r>
              <a:rPr lang="en-US" i="1" dirty="0" err="1" smtClean="0"/>
              <a:t>à</a:t>
            </a:r>
            <a:r>
              <a:rPr lang="en-US" i="1" dirty="0" smtClean="0"/>
              <a:t> </a:t>
            </a:r>
            <a:r>
              <a:rPr lang="en-US" i="1" dirty="0" err="1" smtClean="0"/>
              <a:t>uploader</a:t>
            </a:r>
            <a:r>
              <a:rPr lang="en-US" i="1" dirty="0" smtClean="0"/>
              <a:t> (ex: </a:t>
            </a:r>
            <a:r>
              <a:rPr lang="en-US" i="1" dirty="0" err="1" smtClean="0"/>
              <a:t>cy_buffers.shp</a:t>
            </a:r>
            <a:r>
              <a:rPr lang="en-US" i="1" dirty="0" smtClean="0"/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510636"/>
            <a:ext cx="940249" cy="6083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1510636"/>
            <a:ext cx="1409700" cy="13721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649" y="3500746"/>
            <a:ext cx="1626049" cy="12921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212" y="4944615"/>
            <a:ext cx="1333949" cy="6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Comment </a:t>
            </a:r>
            <a:r>
              <a:rPr lang="en-US" sz="2600" b="1" dirty="0" err="1" smtClean="0"/>
              <a:t>publier</a:t>
            </a:r>
            <a:r>
              <a:rPr lang="en-US" sz="2600" b="1" dirty="0" smtClean="0"/>
              <a:t> des </a:t>
            </a:r>
            <a:r>
              <a:rPr lang="en-US" sz="2600" b="1" dirty="0" err="1" smtClean="0"/>
              <a:t>données</a:t>
            </a:r>
            <a:r>
              <a:rPr lang="en-US" sz="2600" b="1" dirty="0" smtClean="0"/>
              <a:t> 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95" y="1593849"/>
            <a:ext cx="4780609" cy="3412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Mots </a:t>
            </a:r>
            <a:r>
              <a:rPr lang="en-US" b="1" u="sng" dirty="0" err="1" smtClean="0"/>
              <a:t>clé</a:t>
            </a:r>
            <a:r>
              <a:rPr lang="en-US" b="1" u="sng" dirty="0" smtClean="0"/>
              <a:t>:</a:t>
            </a:r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KML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WCS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WFS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WMS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SLD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1352656"/>
            <a:ext cx="82296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un </a:t>
            </a:r>
            <a:r>
              <a:rPr lang="en-US" dirty="0" err="1" smtClean="0"/>
              <a:t>logiciel</a:t>
            </a:r>
            <a:r>
              <a:rPr lang="en-US" dirty="0" smtClean="0"/>
              <a:t> </a:t>
            </a:r>
            <a:r>
              <a:rPr lang="en-US" dirty="0" err="1" smtClean="0"/>
              <a:t>serveur</a:t>
            </a:r>
            <a:r>
              <a:rPr lang="en-US" dirty="0" smtClean="0"/>
              <a:t> </a:t>
            </a:r>
            <a:r>
              <a:rPr lang="en-US" dirty="0" err="1" smtClean="0"/>
              <a:t>libre</a:t>
            </a:r>
            <a:r>
              <a:rPr lang="en-US" dirty="0" smtClean="0"/>
              <a:t>  </a:t>
            </a:r>
            <a:r>
              <a:rPr lang="en-US" dirty="0" err="1" smtClean="0"/>
              <a:t>écrit</a:t>
            </a:r>
            <a:r>
              <a:rPr lang="en-US" dirty="0" smtClean="0"/>
              <a:t> en Java, qui </a:t>
            </a:r>
            <a:r>
              <a:rPr lang="en-US" dirty="0" err="1" smtClean="0"/>
              <a:t>permet</a:t>
            </a:r>
            <a:r>
              <a:rPr lang="en-US" dirty="0" smtClean="0"/>
              <a:t> aux </a:t>
            </a:r>
            <a:r>
              <a:rPr lang="en-US" dirty="0" err="1" smtClean="0"/>
              <a:t>utilisateurs</a:t>
            </a:r>
            <a:r>
              <a:rPr lang="en-US" dirty="0" smtClean="0"/>
              <a:t> de </a:t>
            </a:r>
            <a:r>
              <a:rPr lang="en-US" dirty="0" err="1" smtClean="0"/>
              <a:t>partager</a:t>
            </a:r>
            <a:r>
              <a:rPr lang="en-US" dirty="0" smtClean="0"/>
              <a:t> et </a:t>
            </a:r>
            <a:r>
              <a:rPr lang="en-US" dirty="0" err="1" smtClean="0"/>
              <a:t>d’éditer</a:t>
            </a:r>
            <a:r>
              <a:rPr lang="en-US" dirty="0" smtClean="0"/>
              <a:t> des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géospatiales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un </a:t>
            </a:r>
            <a:r>
              <a:rPr lang="en-US" dirty="0" err="1" smtClean="0"/>
              <a:t>serveur</a:t>
            </a:r>
            <a:r>
              <a:rPr lang="en-US" dirty="0" smtClean="0"/>
              <a:t> </a:t>
            </a:r>
            <a:r>
              <a:rPr lang="en-US" dirty="0" err="1" smtClean="0"/>
              <a:t>cartographique</a:t>
            </a:r>
            <a:r>
              <a:rPr lang="en-US" dirty="0" smtClean="0"/>
              <a:t> </a:t>
            </a:r>
            <a:r>
              <a:rPr lang="en-US" dirty="0" err="1" smtClean="0"/>
              <a:t>utilise</a:t>
            </a:r>
            <a:r>
              <a:rPr lang="en-US" dirty="0" smtClean="0"/>
              <a:t> des </a:t>
            </a:r>
            <a:r>
              <a:rPr lang="en-US" dirty="0" err="1" smtClean="0"/>
              <a:t>protocoles</a:t>
            </a:r>
            <a:r>
              <a:rPr lang="en-US" dirty="0" smtClean="0"/>
              <a:t> qui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conçus</a:t>
            </a:r>
            <a:r>
              <a:rPr lang="en-US" dirty="0" smtClean="0"/>
              <a:t> </a:t>
            </a:r>
            <a:r>
              <a:rPr lang="en-US" dirty="0" err="1" smtClean="0"/>
              <a:t>spécialement</a:t>
            </a:r>
            <a:r>
              <a:rPr lang="en-US" dirty="0" smtClean="0"/>
              <a:t> pour le </a:t>
            </a:r>
            <a:r>
              <a:rPr lang="en-US" dirty="0" err="1" smtClean="0"/>
              <a:t>transfert</a:t>
            </a:r>
            <a:r>
              <a:rPr lang="en-US" dirty="0" smtClean="0"/>
              <a:t> </a:t>
            </a:r>
            <a:r>
              <a:rPr lang="en-US" dirty="0" err="1" smtClean="0"/>
              <a:t>d’information</a:t>
            </a:r>
            <a:r>
              <a:rPr lang="en-US" dirty="0" smtClean="0"/>
              <a:t> </a:t>
            </a:r>
            <a:r>
              <a:rPr lang="en-US" dirty="0" err="1" smtClean="0"/>
              <a:t>géographique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les </a:t>
            </a:r>
            <a:r>
              <a:rPr lang="en-US" dirty="0" err="1" smtClean="0"/>
              <a:t>protocoles</a:t>
            </a:r>
            <a:r>
              <a:rPr lang="en-US" dirty="0" smtClean="0"/>
              <a:t> </a:t>
            </a:r>
            <a:r>
              <a:rPr lang="en-US" dirty="0" err="1" smtClean="0"/>
              <a:t>utilisés</a:t>
            </a:r>
            <a:r>
              <a:rPr lang="en-US" dirty="0" smtClean="0"/>
              <a:t> </a:t>
            </a:r>
            <a:r>
              <a:rPr lang="en-US" dirty="0" err="1" smtClean="0"/>
              <a:t>peuvent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propriétaires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libres</a:t>
            </a:r>
            <a:r>
              <a:rPr lang="en-US" dirty="0" smtClean="0"/>
              <a:t> (ex: WMS, WFS)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exemples</a:t>
            </a:r>
            <a:r>
              <a:rPr lang="en-US" dirty="0" smtClean="0"/>
              <a:t> de </a:t>
            </a:r>
            <a:r>
              <a:rPr lang="en-US" dirty="0" err="1" smtClean="0"/>
              <a:t>serveurs</a:t>
            </a:r>
            <a:r>
              <a:rPr lang="en-US" dirty="0" smtClean="0"/>
              <a:t> </a:t>
            </a:r>
            <a:r>
              <a:rPr lang="en-US" dirty="0" err="1" smtClean="0"/>
              <a:t>cartographiques</a:t>
            </a:r>
            <a:r>
              <a:rPr lang="en-US" dirty="0" smtClean="0"/>
              <a:t> : </a:t>
            </a:r>
            <a:r>
              <a:rPr lang="en-US" dirty="0" err="1" smtClean="0"/>
              <a:t>GeoServer</a:t>
            </a:r>
            <a:r>
              <a:rPr lang="en-US" dirty="0" smtClean="0"/>
              <a:t>, </a:t>
            </a:r>
            <a:r>
              <a:rPr lang="en-US" dirty="0" err="1" smtClean="0"/>
              <a:t>MapServer</a:t>
            </a:r>
            <a:r>
              <a:rPr lang="en-US" dirty="0" smtClean="0"/>
              <a:t>, </a:t>
            </a:r>
            <a:r>
              <a:rPr lang="en-US" dirty="0" err="1" smtClean="0"/>
              <a:t>Mapnik</a:t>
            </a:r>
            <a:r>
              <a:rPr lang="en-US" dirty="0" smtClean="0"/>
              <a:t>, ArcGIS Server, …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r>
              <a:rPr lang="en-US" dirty="0" smtClean="0"/>
              <a:t> </a:t>
            </a:r>
            <a:r>
              <a:rPr lang="en-US" dirty="0" err="1" smtClean="0"/>
              <a:t>peut</a:t>
            </a:r>
            <a:r>
              <a:rPr lang="en-US" dirty="0" smtClean="0"/>
              <a:t> lire </a:t>
            </a:r>
            <a:r>
              <a:rPr lang="en-US" dirty="0" err="1" smtClean="0"/>
              <a:t>différentes</a:t>
            </a:r>
            <a:r>
              <a:rPr lang="en-US" dirty="0" smtClean="0"/>
              <a:t> sources de </a:t>
            </a:r>
            <a:r>
              <a:rPr lang="en-US" dirty="0" err="1" smtClean="0"/>
              <a:t>données</a:t>
            </a:r>
            <a:r>
              <a:rPr lang="en-US" dirty="0" smtClean="0"/>
              <a:t> : 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 </a:t>
            </a:r>
            <a:r>
              <a:rPr lang="en-US" dirty="0" err="1" smtClean="0"/>
              <a:t>fichiers</a:t>
            </a:r>
            <a:r>
              <a:rPr lang="en-US" dirty="0" smtClean="0"/>
              <a:t>: </a:t>
            </a:r>
            <a:r>
              <a:rPr lang="en-US" dirty="0" err="1" smtClean="0"/>
              <a:t>Shapefile</a:t>
            </a:r>
            <a:r>
              <a:rPr lang="en-US" dirty="0" smtClean="0"/>
              <a:t>, </a:t>
            </a:r>
            <a:r>
              <a:rPr lang="en-US" dirty="0" err="1" smtClean="0"/>
              <a:t>GeoTIFF</a:t>
            </a:r>
            <a:r>
              <a:rPr lang="en-US" dirty="0" smtClean="0"/>
              <a:t>, </a:t>
            </a:r>
            <a:r>
              <a:rPr lang="en-US" dirty="0" err="1" smtClean="0"/>
              <a:t>ArcGrid</a:t>
            </a:r>
            <a:r>
              <a:rPr lang="en-US" dirty="0" smtClean="0"/>
              <a:t>, JPEG2000, GDAL formats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 bases de </a:t>
            </a:r>
            <a:r>
              <a:rPr lang="en-US" dirty="0" err="1" smtClean="0"/>
              <a:t>données</a:t>
            </a:r>
            <a:r>
              <a:rPr lang="en-US" dirty="0" smtClean="0"/>
              <a:t>: </a:t>
            </a:r>
            <a:r>
              <a:rPr lang="en-US" dirty="0" err="1" smtClean="0"/>
              <a:t>PostGIS</a:t>
            </a:r>
            <a:r>
              <a:rPr lang="en-US" dirty="0" smtClean="0"/>
              <a:t>, </a:t>
            </a:r>
            <a:r>
              <a:rPr lang="en-US" dirty="0" err="1" smtClean="0"/>
              <a:t>ArcSDE</a:t>
            </a:r>
            <a:r>
              <a:rPr lang="en-US" dirty="0" smtClean="0"/>
              <a:t>, Oracle Spatial, DB2, SQL Server</a:t>
            </a:r>
          </a:p>
          <a:p>
            <a:pPr lvl="1">
              <a:buFont typeface="Courier New"/>
              <a:buChar char="o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r>
              <a:rPr lang="en-US" dirty="0" smtClean="0"/>
              <a:t> </a:t>
            </a:r>
            <a:r>
              <a:rPr lang="en-US" dirty="0" err="1" smtClean="0"/>
              <a:t>implémente</a:t>
            </a:r>
            <a:r>
              <a:rPr lang="en-US" dirty="0" smtClean="0"/>
              <a:t> des </a:t>
            </a:r>
            <a:r>
              <a:rPr lang="en-US" dirty="0" err="1" smtClean="0"/>
              <a:t>protocoles</a:t>
            </a:r>
            <a:r>
              <a:rPr lang="en-US" dirty="0" smtClean="0"/>
              <a:t> web de standards </a:t>
            </a:r>
            <a:r>
              <a:rPr lang="en-US" dirty="0" err="1" smtClean="0"/>
              <a:t>ouverts</a:t>
            </a:r>
            <a:r>
              <a:rPr lang="en-US" dirty="0" smtClean="0"/>
              <a:t> </a:t>
            </a:r>
            <a:r>
              <a:rPr lang="en-US" dirty="0" err="1" smtClean="0"/>
              <a:t>établis</a:t>
            </a:r>
            <a:r>
              <a:rPr lang="en-US" dirty="0" smtClean="0"/>
              <a:t> par le “Open Geospatial Consortium” (OGC) : WMS, WFS, WCS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33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Notions </a:t>
            </a:r>
            <a:r>
              <a:rPr lang="en-US" b="1" i="1" dirty="0" err="1" smtClean="0"/>
              <a:t>sur</a:t>
            </a:r>
            <a:r>
              <a:rPr lang="en-US" b="1" i="1" dirty="0" smtClean="0"/>
              <a:t> </a:t>
            </a:r>
            <a:r>
              <a:rPr lang="en-US" b="1" i="1" dirty="0" err="1" smtClean="0"/>
              <a:t>GeoServer</a:t>
            </a:r>
            <a:endParaRPr lang="en-US" dirty="0"/>
          </a:p>
        </p:txBody>
      </p:sp>
      <p:pic>
        <p:nvPicPr>
          <p:cNvPr id="11" name="Picture 10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113" y="5810506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012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Notions </a:t>
            </a:r>
            <a:r>
              <a:rPr lang="en-US" b="1" i="1" dirty="0" err="1" smtClean="0"/>
              <a:t>sur</a:t>
            </a:r>
            <a:r>
              <a:rPr lang="en-US" b="1" i="1" dirty="0" smtClean="0"/>
              <a:t> </a:t>
            </a:r>
            <a:r>
              <a:rPr lang="en-US" b="1" i="1" dirty="0" err="1" smtClean="0"/>
              <a:t>GeoServer</a:t>
            </a:r>
            <a:r>
              <a:rPr lang="en-US" b="1" i="1" dirty="0" smtClean="0"/>
              <a:t> : WMS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Map Service (WMS) : </a:t>
            </a:r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protocole</a:t>
            </a:r>
            <a:r>
              <a:rPr lang="en-US" dirty="0" smtClean="0"/>
              <a:t> standard pour </a:t>
            </a:r>
            <a:r>
              <a:rPr lang="en-US" dirty="0" err="1" smtClean="0"/>
              <a:t>servir</a:t>
            </a:r>
            <a:r>
              <a:rPr lang="en-US" dirty="0" smtClean="0"/>
              <a:t> des </a:t>
            </a:r>
            <a:r>
              <a:rPr lang="en-US" dirty="0" err="1" smtClean="0"/>
              <a:t>cartes</a:t>
            </a:r>
            <a:r>
              <a:rPr lang="en-US" dirty="0" smtClean="0"/>
              <a:t> </a:t>
            </a:r>
            <a:r>
              <a:rPr lang="en-US" dirty="0" err="1" smtClean="0"/>
              <a:t>sous</a:t>
            </a:r>
            <a:r>
              <a:rPr lang="en-US" dirty="0" smtClean="0"/>
              <a:t> </a:t>
            </a:r>
            <a:r>
              <a:rPr lang="en-US" dirty="0" err="1" smtClean="0"/>
              <a:t>forme</a:t>
            </a:r>
            <a:r>
              <a:rPr lang="en-US" dirty="0" smtClean="0"/>
              <a:t> </a:t>
            </a:r>
            <a:r>
              <a:rPr lang="en-US" dirty="0" err="1" smtClean="0"/>
              <a:t>d’images</a:t>
            </a:r>
            <a:r>
              <a:rPr lang="en-US" dirty="0" smtClean="0"/>
              <a:t> </a:t>
            </a:r>
            <a:r>
              <a:rPr lang="en-US" dirty="0" err="1" smtClean="0"/>
              <a:t>géoréférencées</a:t>
            </a:r>
            <a:r>
              <a:rPr lang="en-US" dirty="0" smtClean="0"/>
              <a:t> </a:t>
            </a:r>
            <a:r>
              <a:rPr lang="en-US" dirty="0" err="1" smtClean="0"/>
              <a:t>générées</a:t>
            </a:r>
            <a:r>
              <a:rPr lang="en-US" dirty="0" smtClean="0"/>
              <a:t> par un </a:t>
            </a:r>
            <a:r>
              <a:rPr lang="en-US" dirty="0" err="1" smtClean="0"/>
              <a:t>serveur</a:t>
            </a:r>
            <a:r>
              <a:rPr lang="en-US" dirty="0" smtClean="0"/>
              <a:t> </a:t>
            </a:r>
            <a:r>
              <a:rPr lang="en-US" dirty="0" err="1" smtClean="0"/>
              <a:t>cartographique</a:t>
            </a:r>
            <a:endParaRPr lang="en-US" dirty="0" smtClean="0"/>
          </a:p>
          <a:p>
            <a:pPr marL="355600" lvl="1"/>
            <a:r>
              <a:rPr lang="en-US" dirty="0" smtClean="0"/>
              <a:t> </a:t>
            </a:r>
          </a:p>
          <a:p>
            <a:pPr marL="355600" lvl="1">
              <a:buFont typeface="Wingdings" charset="2"/>
              <a:buChar char="Ø"/>
            </a:pPr>
            <a:r>
              <a:rPr lang="en-US" dirty="0" err="1" smtClean="0"/>
              <a:t>Exemple</a:t>
            </a:r>
            <a:r>
              <a:rPr lang="en-US" dirty="0" smtClean="0"/>
              <a:t> de </a:t>
            </a:r>
            <a:r>
              <a:rPr lang="en-US" dirty="0" err="1" smtClean="0"/>
              <a:t>requête</a:t>
            </a:r>
            <a:r>
              <a:rPr lang="en-US" dirty="0" smtClean="0"/>
              <a:t> WMS:</a:t>
            </a:r>
          </a:p>
          <a:p>
            <a:pPr marL="355600" lvl="1"/>
            <a:r>
              <a:rPr lang="en-US" dirty="0" smtClean="0"/>
              <a:t>        http://</a:t>
            </a:r>
            <a:r>
              <a:rPr lang="en-US" dirty="0" err="1" smtClean="0"/>
              <a:t>suite.opengeo.org/geoserver/wms</a:t>
            </a:r>
            <a:r>
              <a:rPr lang="en-US" dirty="0" smtClean="0"/>
              <a:t>?  </a:t>
            </a:r>
            <a:br>
              <a:rPr lang="en-US" dirty="0" smtClean="0"/>
            </a:br>
            <a:r>
              <a:rPr lang="en-US" dirty="0" smtClean="0"/>
              <a:t>                    SERVICE=WMS&amp;  </a:t>
            </a:r>
            <a:br>
              <a:rPr lang="en-US" dirty="0" smtClean="0"/>
            </a:br>
            <a:r>
              <a:rPr lang="en-US" dirty="0" smtClean="0"/>
              <a:t>                    VERSION=1.3.0&amp;  </a:t>
            </a:r>
            <a:br>
              <a:rPr lang="en-US" dirty="0" smtClean="0"/>
            </a:br>
            <a:r>
              <a:rPr lang="en-US" dirty="0" smtClean="0"/>
              <a:t>                    REQUEST=</a:t>
            </a:r>
            <a:r>
              <a:rPr lang="en-US" dirty="0" err="1" smtClean="0"/>
              <a:t>GetMap</a:t>
            </a:r>
            <a:r>
              <a:rPr lang="en-US" dirty="0" smtClean="0"/>
              <a:t>&amp;  </a:t>
            </a:r>
          </a:p>
          <a:p>
            <a:pPr marL="355600" lvl="1"/>
            <a:r>
              <a:rPr lang="en-US" dirty="0" smtClean="0"/>
              <a:t>                    LAYERS=</a:t>
            </a:r>
            <a:r>
              <a:rPr lang="en-US" dirty="0" err="1" smtClean="0"/>
              <a:t>usa:states</a:t>
            </a:r>
            <a:r>
              <a:rPr lang="en-US" dirty="0" smtClean="0"/>
              <a:t>&amp;  </a:t>
            </a:r>
          </a:p>
          <a:p>
            <a:pPr marL="355600" lvl="1"/>
            <a:r>
              <a:rPr lang="en-US" dirty="0" smtClean="0"/>
              <a:t>                    SRS=EPSG:4326&amp;  </a:t>
            </a:r>
          </a:p>
          <a:p>
            <a:pPr marL="355600" lvl="1"/>
            <a:r>
              <a:rPr lang="en-US" dirty="0" smtClean="0"/>
              <a:t>                    BBOX=24.956,-124.731,49.372,-66.97&amp;  </a:t>
            </a:r>
          </a:p>
          <a:p>
            <a:pPr marL="355600" lvl="1"/>
            <a:r>
              <a:rPr lang="en-US" dirty="0" smtClean="0"/>
              <a:t>                    FORMAT=image/</a:t>
            </a:r>
            <a:r>
              <a:rPr lang="en-US" dirty="0" err="1" smtClean="0"/>
              <a:t>png</a:t>
            </a:r>
            <a:r>
              <a:rPr lang="en-US" dirty="0" smtClean="0"/>
              <a:t>&amp;  </a:t>
            </a:r>
          </a:p>
          <a:p>
            <a:pPr marL="355600" lvl="1"/>
            <a:r>
              <a:rPr lang="en-US" dirty="0" smtClean="0"/>
              <a:t>                    WIDTH=600&amp;  </a:t>
            </a:r>
          </a:p>
          <a:p>
            <a:pPr marL="355600" lvl="1"/>
            <a:r>
              <a:rPr lang="en-US" dirty="0" smtClean="0"/>
              <a:t>                    HEIGHT=255   </a:t>
            </a:r>
            <a:endParaRPr lang="en-US" dirty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755" y="2974002"/>
            <a:ext cx="3105829" cy="13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916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Notions </a:t>
            </a:r>
            <a:r>
              <a:rPr lang="en-US" b="1" i="1" dirty="0" err="1" smtClean="0"/>
              <a:t>sur</a:t>
            </a:r>
            <a:r>
              <a:rPr lang="en-US" b="1" i="1" dirty="0" smtClean="0"/>
              <a:t> </a:t>
            </a:r>
            <a:r>
              <a:rPr lang="en-US" b="1" i="1" dirty="0" err="1"/>
              <a:t>GeoServer</a:t>
            </a:r>
            <a:r>
              <a:rPr lang="en-US" b="1" i="1" dirty="0"/>
              <a:t> : WFS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Feature Service (WFS) : </a:t>
            </a:r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protocole</a:t>
            </a:r>
            <a:r>
              <a:rPr lang="en-US" dirty="0" smtClean="0"/>
              <a:t> standard pour </a:t>
            </a:r>
            <a:r>
              <a:rPr lang="en-US" dirty="0" err="1" smtClean="0"/>
              <a:t>servir</a:t>
            </a:r>
            <a:r>
              <a:rPr lang="en-US" dirty="0" smtClean="0"/>
              <a:t> la </a:t>
            </a:r>
            <a:r>
              <a:rPr lang="en-US" dirty="0" err="1" smtClean="0"/>
              <a:t>donnée</a:t>
            </a:r>
            <a:r>
              <a:rPr lang="en-US" dirty="0" smtClean="0"/>
              <a:t> </a:t>
            </a:r>
            <a:r>
              <a:rPr lang="en-US" dirty="0" err="1" smtClean="0"/>
              <a:t>géographique</a:t>
            </a:r>
            <a:r>
              <a:rPr lang="en-US" dirty="0" smtClean="0"/>
              <a:t> </a:t>
            </a:r>
            <a:r>
              <a:rPr lang="en-US" dirty="0" err="1" smtClean="0"/>
              <a:t>elle-même</a:t>
            </a:r>
            <a:r>
              <a:rPr lang="en-US" dirty="0" smtClean="0"/>
              <a:t>, de </a:t>
            </a:r>
            <a:r>
              <a:rPr lang="en-US" dirty="0" err="1" smtClean="0"/>
              <a:t>laquelle</a:t>
            </a:r>
            <a:r>
              <a:rPr lang="en-US" dirty="0" smtClean="0"/>
              <a:t> </a:t>
            </a:r>
            <a:r>
              <a:rPr lang="en-US" dirty="0" err="1" smtClean="0"/>
              <a:t>était</a:t>
            </a:r>
            <a:r>
              <a:rPr lang="en-US" dirty="0" smtClean="0"/>
              <a:t> issue </a:t>
            </a:r>
            <a:r>
              <a:rPr lang="en-US" dirty="0" err="1" smtClean="0"/>
              <a:t>l’image</a:t>
            </a:r>
            <a:r>
              <a:rPr lang="en-US" dirty="0" smtClean="0"/>
              <a:t> </a:t>
            </a:r>
            <a:r>
              <a:rPr lang="en-US" dirty="0" err="1" smtClean="0"/>
              <a:t>géographique</a:t>
            </a:r>
            <a:endParaRPr lang="en-US" dirty="0" smtClean="0"/>
          </a:p>
          <a:p>
            <a:pPr marL="355600" lvl="1"/>
            <a:r>
              <a:rPr lang="en-US" dirty="0" smtClean="0"/>
              <a:t> </a:t>
            </a:r>
          </a:p>
          <a:p>
            <a:pPr marL="355600" lvl="1">
              <a:buFont typeface="Wingdings" charset="2"/>
              <a:buChar char="Ø"/>
            </a:pPr>
            <a:r>
              <a:rPr lang="en-US" dirty="0" err="1" smtClean="0"/>
              <a:t>Exemple</a:t>
            </a:r>
            <a:r>
              <a:rPr lang="en-US" dirty="0" smtClean="0"/>
              <a:t> de </a:t>
            </a:r>
            <a:r>
              <a:rPr lang="en-US" dirty="0" err="1" smtClean="0"/>
              <a:t>requête</a:t>
            </a:r>
            <a:r>
              <a:rPr lang="en-US" dirty="0" smtClean="0"/>
              <a:t> WFS:</a:t>
            </a:r>
          </a:p>
          <a:p>
            <a:pPr marL="355600" lvl="1"/>
            <a:r>
              <a:rPr lang="en-US" dirty="0" smtClean="0"/>
              <a:t>        http://</a:t>
            </a:r>
            <a:r>
              <a:rPr lang="en-US" dirty="0" err="1" smtClean="0"/>
              <a:t>suite.opengeo.org/geoserver/wfs</a:t>
            </a:r>
            <a:r>
              <a:rPr lang="en-US" dirty="0" smtClean="0"/>
              <a:t>?  </a:t>
            </a:r>
            <a:br>
              <a:rPr lang="en-US" dirty="0" smtClean="0"/>
            </a:br>
            <a:r>
              <a:rPr lang="en-US" dirty="0" smtClean="0"/>
              <a:t>                    SERVICE=</a:t>
            </a:r>
            <a:r>
              <a:rPr lang="en-US" dirty="0" err="1" smtClean="0"/>
              <a:t>wfs</a:t>
            </a:r>
            <a:r>
              <a:rPr lang="en-US" dirty="0" smtClean="0"/>
              <a:t>&amp;</a:t>
            </a:r>
          </a:p>
          <a:p>
            <a:pPr marL="355600" lvl="1"/>
            <a:r>
              <a:rPr lang="en-US" dirty="0" smtClean="0"/>
              <a:t>                    VERSION=1.1.0&amp;</a:t>
            </a:r>
          </a:p>
          <a:p>
            <a:pPr marL="355600" lvl="1"/>
            <a:r>
              <a:rPr lang="en-US" dirty="0" smtClean="0"/>
              <a:t>                    REQUEST=</a:t>
            </a:r>
            <a:r>
              <a:rPr lang="en-US" dirty="0" err="1" smtClean="0"/>
              <a:t>GetFeature</a:t>
            </a:r>
            <a:r>
              <a:rPr lang="en-US" dirty="0" smtClean="0"/>
              <a:t>&amp;</a:t>
            </a:r>
          </a:p>
          <a:p>
            <a:pPr marL="355600" lvl="1"/>
            <a:r>
              <a:rPr lang="en-US" dirty="0" smtClean="0"/>
              <a:t>                    TYPENAME=</a:t>
            </a:r>
            <a:r>
              <a:rPr lang="en-US" dirty="0" err="1" smtClean="0"/>
              <a:t>usa:states</a:t>
            </a:r>
            <a:r>
              <a:rPr lang="en-US" dirty="0" smtClean="0"/>
              <a:t>&amp;</a:t>
            </a:r>
          </a:p>
          <a:p>
            <a:pPr marL="355600" lvl="1"/>
            <a:r>
              <a:rPr lang="en-US" dirty="0" smtClean="0"/>
              <a:t>                    FEATUREID=states.39</a:t>
            </a:r>
          </a:p>
          <a:p>
            <a:pPr marL="35560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Entité</a:t>
            </a:r>
            <a:r>
              <a:rPr lang="en-US" dirty="0" smtClean="0"/>
              <a:t>=</a:t>
            </a:r>
            <a:r>
              <a:rPr lang="en-US" dirty="0" err="1" smtClean="0"/>
              <a:t>unité</a:t>
            </a:r>
            <a:r>
              <a:rPr lang="en-US" dirty="0" smtClean="0"/>
              <a:t> de base de la </a:t>
            </a:r>
            <a:r>
              <a:rPr lang="en-US" dirty="0" err="1" smtClean="0"/>
              <a:t>donnée</a:t>
            </a:r>
            <a:r>
              <a:rPr lang="en-US" dirty="0" smtClean="0"/>
              <a:t> </a:t>
            </a:r>
            <a:r>
              <a:rPr lang="en-US" dirty="0" err="1" smtClean="0"/>
              <a:t>géographique</a:t>
            </a:r>
            <a:r>
              <a:rPr lang="en-US" dirty="0" smtClean="0"/>
              <a:t>, </a:t>
            </a:r>
            <a:r>
              <a:rPr lang="en-US" dirty="0" err="1" smtClean="0"/>
              <a:t>telle</a:t>
            </a:r>
            <a:r>
              <a:rPr lang="en-US" dirty="0" smtClean="0"/>
              <a:t> </a:t>
            </a:r>
            <a:r>
              <a:rPr lang="en-US" dirty="0" err="1" smtClean="0"/>
              <a:t>qu’un</a:t>
            </a:r>
            <a:r>
              <a:rPr lang="en-US" dirty="0" smtClean="0"/>
              <a:t> </a:t>
            </a:r>
            <a:r>
              <a:rPr lang="en-US" dirty="0" err="1" smtClean="0"/>
              <a:t>polygone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un point</a:t>
            </a:r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la </a:t>
            </a:r>
            <a:r>
              <a:rPr lang="en-US" dirty="0" err="1" smtClean="0"/>
              <a:t>requête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renvoyée</a:t>
            </a:r>
            <a:r>
              <a:rPr lang="en-US" dirty="0" smtClean="0"/>
              <a:t> en </a:t>
            </a:r>
            <a:r>
              <a:rPr lang="en-US" dirty="0" err="1" smtClean="0"/>
              <a:t>tant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fichier</a:t>
            </a:r>
            <a:r>
              <a:rPr lang="en-US" dirty="0" smtClean="0"/>
              <a:t> .xml, facile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analyser</a:t>
            </a:r>
            <a:r>
              <a:rPr lang="en-US" dirty="0" smtClean="0"/>
              <a:t> par </a:t>
            </a:r>
            <a:r>
              <a:rPr lang="en-US" dirty="0" err="1" smtClean="0"/>
              <a:t>une</a:t>
            </a:r>
            <a:r>
              <a:rPr lang="en-US" dirty="0" smtClean="0"/>
              <a:t> machine et </a:t>
            </a:r>
            <a:r>
              <a:rPr lang="en-US" dirty="0" err="1" smtClean="0"/>
              <a:t>lisible</a:t>
            </a:r>
            <a:endParaRPr lang="en-US" dirty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00" y="2417569"/>
            <a:ext cx="3661429" cy="19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930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Notions </a:t>
            </a:r>
            <a:r>
              <a:rPr lang="en-US" b="1" i="1" dirty="0" err="1" smtClean="0"/>
              <a:t>sur</a:t>
            </a:r>
            <a:r>
              <a:rPr lang="en-US" b="1" i="1" dirty="0" smtClean="0"/>
              <a:t> </a:t>
            </a:r>
            <a:r>
              <a:rPr lang="en-US" b="1" i="1" dirty="0" err="1"/>
              <a:t>GeoServer</a:t>
            </a:r>
            <a:r>
              <a:rPr lang="en-US" b="1" i="1" dirty="0"/>
              <a:t> : WCS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Coverage Service (WCS) : </a:t>
            </a:r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protocole</a:t>
            </a:r>
            <a:r>
              <a:rPr lang="en-US" dirty="0" smtClean="0"/>
              <a:t> standard qui </a:t>
            </a:r>
            <a:r>
              <a:rPr lang="en-US" dirty="0" err="1" smtClean="0"/>
              <a:t>permet</a:t>
            </a:r>
            <a:r>
              <a:rPr lang="en-US" dirty="0" smtClean="0"/>
              <a:t> </a:t>
            </a:r>
            <a:r>
              <a:rPr lang="en-US" dirty="0" err="1" smtClean="0"/>
              <a:t>l’accès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</a:t>
            </a:r>
            <a:r>
              <a:rPr lang="en-US" dirty="0" err="1" smtClean="0"/>
              <a:t>donnée</a:t>
            </a:r>
            <a:r>
              <a:rPr lang="en-US" dirty="0" smtClean="0"/>
              <a:t> raster (</a:t>
            </a:r>
            <a:r>
              <a:rPr lang="en-US" dirty="0" err="1" smtClean="0"/>
              <a:t>ou</a:t>
            </a:r>
            <a:r>
              <a:rPr lang="en-US" dirty="0" smtClean="0"/>
              <a:t> “</a:t>
            </a:r>
            <a:r>
              <a:rPr lang="en-US" dirty="0" err="1" smtClean="0"/>
              <a:t>couverture</a:t>
            </a:r>
            <a:r>
              <a:rPr lang="en-US" dirty="0" smtClean="0"/>
              <a:t>”)</a:t>
            </a:r>
          </a:p>
          <a:p>
            <a:pPr marL="355600" lvl="1"/>
            <a:r>
              <a:rPr lang="en-US" dirty="0" smtClean="0"/>
              <a:t> </a:t>
            </a:r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Equivalent de WFS </a:t>
            </a:r>
            <a:r>
              <a:rPr lang="en-US" dirty="0" err="1" smtClean="0"/>
              <a:t>mais</a:t>
            </a:r>
            <a:r>
              <a:rPr lang="en-US" dirty="0" smtClean="0"/>
              <a:t> pour les </a:t>
            </a:r>
            <a:r>
              <a:rPr lang="en-US" dirty="0" err="1" smtClean="0"/>
              <a:t>données</a:t>
            </a:r>
            <a:r>
              <a:rPr lang="en-US" dirty="0" smtClean="0"/>
              <a:t> raster</a:t>
            </a:r>
          </a:p>
          <a:p>
            <a:pPr marL="355600" lvl="1"/>
            <a:r>
              <a:rPr lang="en-US" dirty="0" smtClean="0"/>
              <a:t>        </a:t>
            </a:r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933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Notions </a:t>
            </a:r>
            <a:r>
              <a:rPr lang="en-US" b="1" i="1" dirty="0" err="1" smtClean="0"/>
              <a:t>sur</a:t>
            </a:r>
            <a:r>
              <a:rPr lang="en-US" b="1" i="1" dirty="0" smtClean="0"/>
              <a:t> </a:t>
            </a:r>
            <a:r>
              <a:rPr lang="en-US" b="1" i="1" dirty="0" err="1"/>
              <a:t>GeoServer</a:t>
            </a:r>
            <a:r>
              <a:rPr lang="en-US" b="1" i="1" dirty="0"/>
              <a:t> : WPS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2296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Web Processing Service (WPS) : </a:t>
            </a:r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Service pour la publication de </a:t>
            </a:r>
            <a:r>
              <a:rPr lang="en-US" dirty="0" err="1" smtClean="0"/>
              <a:t>processus</a:t>
            </a:r>
            <a:r>
              <a:rPr lang="en-US" dirty="0" smtClean="0"/>
              <a:t>, </a:t>
            </a:r>
            <a:r>
              <a:rPr lang="en-US" dirty="0" err="1" smtClean="0"/>
              <a:t>d’algorithmes</a:t>
            </a:r>
            <a:r>
              <a:rPr lang="en-US" dirty="0" smtClean="0"/>
              <a:t> et de </a:t>
            </a:r>
            <a:r>
              <a:rPr lang="en-US" dirty="0" err="1" smtClean="0"/>
              <a:t>calculs</a:t>
            </a:r>
            <a:r>
              <a:rPr lang="en-US" dirty="0" smtClean="0"/>
              <a:t>  </a:t>
            </a:r>
            <a:r>
              <a:rPr lang="en-US" dirty="0" err="1" smtClean="0"/>
              <a:t>géospatiaux</a:t>
            </a:r>
            <a:endParaRPr lang="en-US" dirty="0" smtClean="0"/>
          </a:p>
          <a:p>
            <a:pPr marL="355600" lvl="1"/>
            <a:r>
              <a:rPr lang="en-US" dirty="0" smtClean="0"/>
              <a:t> </a:t>
            </a:r>
          </a:p>
          <a:p>
            <a:pPr marL="630238" lvl="1" indent="-274638">
              <a:buFont typeface="Wingdings" charset="2"/>
              <a:buChar char="Ø"/>
            </a:pPr>
            <a:r>
              <a:rPr lang="en-US" dirty="0" err="1" smtClean="0"/>
              <a:t>Permet</a:t>
            </a:r>
            <a:r>
              <a:rPr lang="en-US" dirty="0" smtClean="0"/>
              <a:t> de </a:t>
            </a:r>
            <a:r>
              <a:rPr lang="en-US" dirty="0" err="1" smtClean="0"/>
              <a:t>publier</a:t>
            </a:r>
            <a:r>
              <a:rPr lang="en-US" dirty="0" smtClean="0"/>
              <a:t> les </a:t>
            </a:r>
            <a:r>
              <a:rPr lang="en-US" dirty="0" err="1" smtClean="0"/>
              <a:t>processus</a:t>
            </a:r>
            <a:r>
              <a:rPr lang="en-US" dirty="0" smtClean="0"/>
              <a:t> </a:t>
            </a:r>
            <a:r>
              <a:rPr lang="en-US" dirty="0" err="1" smtClean="0"/>
              <a:t>basés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les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servies</a:t>
            </a:r>
            <a:r>
              <a:rPr lang="en-US" dirty="0" smtClean="0"/>
              <a:t> par </a:t>
            </a:r>
            <a:r>
              <a:rPr lang="en-US" dirty="0" err="1" smtClean="0"/>
              <a:t>GeoServer</a:t>
            </a:r>
            <a:r>
              <a:rPr lang="en-US" dirty="0" smtClean="0"/>
              <a:t>. </a:t>
            </a:r>
            <a:r>
              <a:rPr lang="en-US" dirty="0" err="1" smtClean="0"/>
              <a:t>Cela</a:t>
            </a:r>
            <a:r>
              <a:rPr lang="en-US" dirty="0" smtClean="0"/>
              <a:t> </a:t>
            </a:r>
            <a:r>
              <a:rPr lang="en-US" dirty="0" err="1" smtClean="0"/>
              <a:t>inclut</a:t>
            </a:r>
            <a:r>
              <a:rPr lang="en-US" dirty="0" smtClean="0"/>
              <a:t> les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générées</a:t>
            </a:r>
            <a:r>
              <a:rPr lang="en-US" dirty="0" smtClean="0"/>
              <a:t> par un </a:t>
            </a:r>
            <a:r>
              <a:rPr lang="en-US" dirty="0" err="1" smtClean="0"/>
              <a:t>processus</a:t>
            </a:r>
            <a:r>
              <a:rPr lang="en-US" dirty="0" smtClean="0"/>
              <a:t> </a:t>
            </a:r>
            <a:r>
              <a:rPr lang="en-US" dirty="0" err="1" smtClean="0"/>
              <a:t>ainsi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les </a:t>
            </a:r>
            <a:r>
              <a:rPr lang="en-US" dirty="0" err="1" smtClean="0"/>
              <a:t>données</a:t>
            </a:r>
            <a:r>
              <a:rPr lang="en-US" dirty="0" smtClean="0"/>
              <a:t> en entrée d’un </a:t>
            </a:r>
            <a:r>
              <a:rPr lang="en-US" dirty="0" err="1" smtClean="0"/>
              <a:t>processus</a:t>
            </a:r>
            <a:endParaRPr lang="en-US" dirty="0" smtClean="0"/>
          </a:p>
        </p:txBody>
      </p:sp>
      <p:pic>
        <p:nvPicPr>
          <p:cNvPr id="10" name="Picture 9" descr="OG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94" y="732108"/>
            <a:ext cx="1206407" cy="6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634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Concepts </a:t>
            </a:r>
            <a:r>
              <a:rPr lang="en-US" b="1" i="1" dirty="0" err="1" smtClean="0"/>
              <a:t>liés</a:t>
            </a:r>
            <a:r>
              <a:rPr lang="en-US" b="1" i="1" dirty="0" smtClean="0"/>
              <a:t> </a:t>
            </a:r>
            <a:r>
              <a:rPr lang="en-US" b="1" i="1" dirty="0" err="1" smtClean="0"/>
              <a:t>à</a:t>
            </a:r>
            <a:r>
              <a:rPr lang="en-US" b="1" i="1" dirty="0" smtClean="0"/>
              <a:t> </a:t>
            </a:r>
            <a:r>
              <a:rPr lang="en-US" b="1" i="1" dirty="0" err="1" smtClean="0"/>
              <a:t>GeoServer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err="1" smtClean="0"/>
              <a:t>Espace</a:t>
            </a:r>
            <a:r>
              <a:rPr lang="en-US" b="1" dirty="0" smtClean="0"/>
              <a:t> de travail</a:t>
            </a:r>
            <a:r>
              <a:rPr lang="en-U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désigne</a:t>
            </a:r>
            <a:r>
              <a:rPr lang="en-US" dirty="0" smtClean="0"/>
              <a:t> un </a:t>
            </a:r>
            <a:r>
              <a:rPr lang="en-US" dirty="0" err="1" smtClean="0"/>
              <a:t>récipient</a:t>
            </a:r>
            <a:r>
              <a:rPr lang="en-US" dirty="0" smtClean="0"/>
              <a:t> pour grouper un </a:t>
            </a:r>
            <a:r>
              <a:rPr lang="en-US" dirty="0" err="1" smtClean="0"/>
              <a:t>jeu</a:t>
            </a:r>
            <a:r>
              <a:rPr lang="en-US" dirty="0" smtClean="0"/>
              <a:t> de </a:t>
            </a:r>
            <a:r>
              <a:rPr lang="en-US" dirty="0" err="1" smtClean="0"/>
              <a:t>données</a:t>
            </a:r>
            <a:r>
              <a:rPr lang="en-US" dirty="0" smtClean="0"/>
              <a:t> de </a:t>
            </a:r>
            <a:r>
              <a:rPr lang="en-US" dirty="0" err="1" smtClean="0"/>
              <a:t>même</a:t>
            </a:r>
            <a:r>
              <a:rPr lang="en-US" dirty="0" smtClean="0"/>
              <a:t> nature</a:t>
            </a:r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rend possible </a:t>
            </a:r>
            <a:r>
              <a:rPr lang="en-US" dirty="0" err="1" smtClean="0"/>
              <a:t>l’utilisation</a:t>
            </a:r>
            <a:r>
              <a:rPr lang="en-US" dirty="0" smtClean="0"/>
              <a:t> de couches avec des </a:t>
            </a:r>
            <a:r>
              <a:rPr lang="en-US" dirty="0" err="1" smtClean="0"/>
              <a:t>noms</a:t>
            </a:r>
            <a:r>
              <a:rPr lang="en-US" dirty="0" smtClean="0"/>
              <a:t> </a:t>
            </a:r>
            <a:r>
              <a:rPr lang="en-US" dirty="0" err="1" smtClean="0"/>
              <a:t>identiques</a:t>
            </a:r>
            <a:r>
              <a:rPr lang="en-US" dirty="0" smtClean="0"/>
              <a:t> et sans </a:t>
            </a:r>
            <a:r>
              <a:rPr lang="en-US" dirty="0" err="1" smtClean="0"/>
              <a:t>conflit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exemple</a:t>
            </a:r>
            <a:r>
              <a:rPr lang="en-US" dirty="0" smtClean="0"/>
              <a:t> : </a:t>
            </a:r>
            <a:r>
              <a:rPr lang="en-US" b="1" dirty="0" err="1" smtClean="0"/>
              <a:t>nyc</a:t>
            </a:r>
            <a:r>
              <a:rPr lang="en-US" dirty="0" err="1" smtClean="0"/>
              <a:t>:streets</a:t>
            </a: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err="1" smtClean="0"/>
              <a:t>Entrepôt</a:t>
            </a:r>
            <a:r>
              <a:rPr lang="en-U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désigne</a:t>
            </a:r>
            <a:r>
              <a:rPr lang="en-US" dirty="0" smtClean="0"/>
              <a:t> un </a:t>
            </a:r>
            <a:r>
              <a:rPr lang="en-US" dirty="0" err="1" smtClean="0"/>
              <a:t>récipient</a:t>
            </a:r>
            <a:r>
              <a:rPr lang="en-US" dirty="0" smtClean="0"/>
              <a:t> pour stocker des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géographiques</a:t>
            </a:r>
            <a:r>
              <a:rPr lang="en-US" dirty="0" smtClean="0"/>
              <a:t> qui </a:t>
            </a:r>
            <a:r>
              <a:rPr lang="en-US" dirty="0" err="1" smtClean="0"/>
              <a:t>pointent</a:t>
            </a:r>
            <a:r>
              <a:rPr lang="en-US" dirty="0" smtClean="0"/>
              <a:t> </a:t>
            </a:r>
            <a:r>
              <a:rPr lang="en-US" dirty="0" err="1" smtClean="0"/>
              <a:t>vers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source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spécifique</a:t>
            </a:r>
            <a:r>
              <a:rPr lang="en-US" dirty="0" smtClean="0"/>
              <a:t>. </a:t>
            </a:r>
            <a:r>
              <a:rPr lang="en-US" dirty="0" err="1" smtClean="0"/>
              <a:t>Cette</a:t>
            </a:r>
            <a:r>
              <a:rPr lang="en-US" dirty="0" smtClean="0"/>
              <a:t> source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: un </a:t>
            </a:r>
            <a:r>
              <a:rPr lang="en-US" dirty="0" err="1" smtClean="0"/>
              <a:t>fichier</a:t>
            </a:r>
            <a:r>
              <a:rPr lang="en-US" dirty="0" smtClean="0"/>
              <a:t> de </a:t>
            </a:r>
            <a:r>
              <a:rPr lang="en-US" dirty="0" err="1" smtClean="0"/>
              <a:t>formes</a:t>
            </a:r>
            <a:r>
              <a:rPr lang="en-US" dirty="0" smtClean="0"/>
              <a:t>, </a:t>
            </a:r>
            <a:r>
              <a:rPr lang="en-US" dirty="0" err="1" smtClean="0"/>
              <a:t>une</a:t>
            </a:r>
            <a:r>
              <a:rPr lang="en-US" dirty="0" smtClean="0"/>
              <a:t> base de </a:t>
            </a:r>
            <a:r>
              <a:rPr lang="en-US" dirty="0" err="1" smtClean="0"/>
              <a:t>données</a:t>
            </a:r>
            <a:r>
              <a:rPr lang="en-US" dirty="0" smtClean="0"/>
              <a:t>,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n’importe</a:t>
            </a:r>
            <a:r>
              <a:rPr lang="en-US" dirty="0" smtClean="0"/>
              <a:t> </a:t>
            </a:r>
            <a:r>
              <a:rPr lang="en-US" dirty="0" err="1" smtClean="0"/>
              <a:t>quelle</a:t>
            </a:r>
            <a:r>
              <a:rPr lang="en-US" dirty="0" smtClean="0"/>
              <a:t> </a:t>
            </a:r>
            <a:r>
              <a:rPr lang="en-US" dirty="0" err="1" smtClean="0"/>
              <a:t>autre</a:t>
            </a:r>
            <a:r>
              <a:rPr lang="en-US" dirty="0" smtClean="0"/>
              <a:t> source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supportée</a:t>
            </a:r>
            <a:r>
              <a:rPr lang="en-US" dirty="0" smtClean="0"/>
              <a:t> par </a:t>
            </a:r>
            <a:r>
              <a:rPr lang="en-US" dirty="0" err="1" smtClean="0"/>
              <a:t>GeoServer</a:t>
            </a:r>
            <a:r>
              <a:rPr lang="en-US" dirty="0" smtClean="0"/>
              <a:t> </a:t>
            </a:r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contenir</a:t>
            </a:r>
            <a:r>
              <a:rPr lang="en-US" dirty="0" smtClean="0"/>
              <a:t> </a:t>
            </a:r>
            <a:r>
              <a:rPr lang="en-US" dirty="0" err="1" smtClean="0"/>
              <a:t>plusieurs</a:t>
            </a:r>
            <a:r>
              <a:rPr lang="en-US" dirty="0" smtClean="0"/>
              <a:t> couches, </a:t>
            </a:r>
            <a:r>
              <a:rPr lang="en-US" dirty="0" err="1" smtClean="0"/>
              <a:t>comme</a:t>
            </a:r>
            <a:r>
              <a:rPr lang="en-US" dirty="0" smtClean="0"/>
              <a:t> </a:t>
            </a:r>
            <a:r>
              <a:rPr lang="en-US" dirty="0" err="1" smtClean="0"/>
              <a:t>c’est</a:t>
            </a:r>
            <a:r>
              <a:rPr lang="en-US" dirty="0" smtClean="0"/>
              <a:t> le </a:t>
            </a:r>
            <a:r>
              <a:rPr lang="en-US" dirty="0" err="1" smtClean="0"/>
              <a:t>cas</a:t>
            </a:r>
            <a:r>
              <a:rPr lang="en-US" dirty="0" smtClean="0"/>
              <a:t> pour </a:t>
            </a:r>
            <a:r>
              <a:rPr lang="en-US" dirty="0" err="1" smtClean="0"/>
              <a:t>une</a:t>
            </a:r>
            <a:r>
              <a:rPr lang="en-US" dirty="0" smtClean="0"/>
              <a:t> base de </a:t>
            </a:r>
            <a:r>
              <a:rPr lang="en-US" dirty="0" err="1" smtClean="0"/>
              <a:t>données</a:t>
            </a:r>
            <a:r>
              <a:rPr lang="en-US" dirty="0" smtClean="0"/>
              <a:t> avec </a:t>
            </a:r>
            <a:r>
              <a:rPr lang="en-US" dirty="0" err="1" smtClean="0"/>
              <a:t>plusieurs</a:t>
            </a:r>
            <a:r>
              <a:rPr lang="en-US" dirty="0" smtClean="0"/>
              <a:t> tables. </a:t>
            </a:r>
            <a:endParaRPr lang="en-US" dirty="0"/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Un </a:t>
            </a:r>
            <a:r>
              <a:rPr lang="en-US" dirty="0" err="1" smtClean="0"/>
              <a:t>entrepôt</a:t>
            </a:r>
            <a:r>
              <a:rPr lang="en-US" dirty="0" smtClean="0"/>
              <a:t>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aussi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composé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seule</a:t>
            </a:r>
            <a:r>
              <a:rPr lang="en-US" dirty="0" smtClean="0"/>
              <a:t> </a:t>
            </a:r>
            <a:r>
              <a:rPr lang="en-US" dirty="0" err="1" smtClean="0"/>
              <a:t>couche</a:t>
            </a:r>
            <a:r>
              <a:rPr lang="en-US" dirty="0" smtClean="0"/>
              <a:t>, </a:t>
            </a:r>
            <a:r>
              <a:rPr lang="en-US" dirty="0" err="1" smtClean="0"/>
              <a:t>comme</a:t>
            </a:r>
            <a:r>
              <a:rPr lang="en-US" dirty="0" smtClean="0"/>
              <a:t> </a:t>
            </a:r>
            <a:r>
              <a:rPr lang="en-US" dirty="0" err="1" smtClean="0"/>
              <a:t>c’est</a:t>
            </a:r>
            <a:r>
              <a:rPr lang="en-US" dirty="0" smtClean="0"/>
              <a:t> le </a:t>
            </a:r>
            <a:r>
              <a:rPr lang="en-US" dirty="0" err="1" smtClean="0"/>
              <a:t>cas</a:t>
            </a:r>
            <a:r>
              <a:rPr lang="en-US" dirty="0" smtClean="0"/>
              <a:t> pour un </a:t>
            </a:r>
            <a:r>
              <a:rPr lang="en-US" dirty="0" err="1" smtClean="0"/>
              <a:t>fichier</a:t>
            </a:r>
            <a:r>
              <a:rPr lang="en-US" dirty="0" smtClean="0"/>
              <a:t> de </a:t>
            </a:r>
            <a:r>
              <a:rPr lang="en-US" dirty="0" err="1" smtClean="0"/>
              <a:t>formes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un </a:t>
            </a:r>
            <a:r>
              <a:rPr lang="en-US" dirty="0" err="1" smtClean="0"/>
              <a:t>fichier</a:t>
            </a:r>
            <a:r>
              <a:rPr lang="en-US" dirty="0" smtClean="0"/>
              <a:t> </a:t>
            </a:r>
            <a:r>
              <a:rPr lang="en-US" dirty="0" err="1" smtClean="0"/>
              <a:t>GeoTIFF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r>
              <a:rPr lang="en-US" dirty="0" smtClean="0"/>
              <a:t> </a:t>
            </a:r>
            <a:r>
              <a:rPr lang="en-US" dirty="0" err="1" smtClean="0"/>
              <a:t>stocke</a:t>
            </a:r>
            <a:r>
              <a:rPr lang="en-US" dirty="0" smtClean="0"/>
              <a:t> les </a:t>
            </a:r>
            <a:r>
              <a:rPr lang="en-US" dirty="0" err="1" smtClean="0"/>
              <a:t>paramètres</a:t>
            </a:r>
            <a:r>
              <a:rPr lang="en-US" dirty="0" smtClean="0"/>
              <a:t> de </a:t>
            </a:r>
            <a:r>
              <a:rPr lang="en-US" dirty="0" err="1" smtClean="0"/>
              <a:t>connexion</a:t>
            </a:r>
            <a:r>
              <a:rPr lang="en-US" dirty="0" smtClean="0"/>
              <a:t> </a:t>
            </a:r>
            <a:r>
              <a:rPr lang="en-US" dirty="0" err="1" smtClean="0"/>
              <a:t>vers</a:t>
            </a:r>
            <a:r>
              <a:rPr lang="en-US" dirty="0" smtClean="0"/>
              <a:t>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entrepôt</a:t>
            </a:r>
            <a:endParaRPr lang="en-US" dirty="0" smtClean="0"/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entrepôt</a:t>
            </a:r>
            <a:r>
              <a:rPr lang="en-US" dirty="0" smtClean="0"/>
              <a:t>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associé</a:t>
            </a:r>
            <a:r>
              <a:rPr lang="en-US" dirty="0" smtClean="0"/>
              <a:t> avec un (et un </a:t>
            </a:r>
            <a:r>
              <a:rPr lang="en-US" dirty="0" err="1" smtClean="0"/>
              <a:t>seul</a:t>
            </a:r>
            <a:r>
              <a:rPr lang="en-US" dirty="0" smtClean="0"/>
              <a:t>) </a:t>
            </a:r>
            <a:r>
              <a:rPr lang="en-US" dirty="0" err="1" smtClean="0"/>
              <a:t>espace</a:t>
            </a:r>
            <a:r>
              <a:rPr lang="en-US" dirty="0" smtClean="0"/>
              <a:t> de travail</a:t>
            </a:r>
          </a:p>
          <a:p>
            <a:pPr marL="0"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199" y="1352656"/>
            <a:ext cx="8686801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err="1" smtClean="0"/>
              <a:t>Couche</a:t>
            </a:r>
            <a:r>
              <a:rPr lang="en-US" dirty="0" smtClean="0"/>
              <a:t>:   </a:t>
            </a:r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collection </a:t>
            </a:r>
            <a:r>
              <a:rPr lang="en-US" dirty="0" err="1" smtClean="0"/>
              <a:t>d’entités</a:t>
            </a:r>
            <a:r>
              <a:rPr lang="en-US" dirty="0" smtClean="0"/>
              <a:t> </a:t>
            </a:r>
            <a:r>
              <a:rPr lang="en-US" dirty="0" err="1" smtClean="0"/>
              <a:t>géographiques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couverture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contient</a:t>
            </a:r>
            <a:r>
              <a:rPr lang="en-US" dirty="0" smtClean="0"/>
              <a:t> un </a:t>
            </a:r>
            <a:r>
              <a:rPr lang="en-US" dirty="0" err="1" smtClean="0"/>
              <a:t>seul</a:t>
            </a:r>
            <a:r>
              <a:rPr lang="en-US" dirty="0" smtClean="0"/>
              <a:t> type </a:t>
            </a:r>
            <a:r>
              <a:rPr lang="en-US" dirty="0" err="1" smtClean="0"/>
              <a:t>géométrique</a:t>
            </a:r>
            <a:r>
              <a:rPr lang="en-US" dirty="0" smtClean="0"/>
              <a:t> (points, </a:t>
            </a:r>
            <a:r>
              <a:rPr lang="en-US" dirty="0" err="1" smtClean="0"/>
              <a:t>lignes</a:t>
            </a:r>
            <a:r>
              <a:rPr lang="en-US" dirty="0" smtClean="0"/>
              <a:t>, </a:t>
            </a:r>
            <a:r>
              <a:rPr lang="en-US" dirty="0" err="1" smtClean="0"/>
              <a:t>polygones</a:t>
            </a:r>
            <a:r>
              <a:rPr lang="en-US" dirty="0" smtClean="0"/>
              <a:t>, raster)</a:t>
            </a:r>
          </a:p>
          <a:p>
            <a:pPr marL="355600" lvl="1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r>
              <a:rPr lang="en-US" dirty="0" smtClean="0"/>
              <a:t> </a:t>
            </a:r>
            <a:r>
              <a:rPr lang="en-US" dirty="0" err="1" smtClean="0"/>
              <a:t>stocke</a:t>
            </a:r>
            <a:r>
              <a:rPr lang="en-US" dirty="0" smtClean="0"/>
              <a:t> les </a:t>
            </a:r>
            <a:r>
              <a:rPr lang="en-US" dirty="0" err="1" smtClean="0"/>
              <a:t>informations</a:t>
            </a:r>
            <a:r>
              <a:rPr lang="en-US" dirty="0" smtClean="0"/>
              <a:t> </a:t>
            </a:r>
            <a:r>
              <a:rPr lang="en-US" dirty="0" err="1" smtClean="0"/>
              <a:t>associées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couche</a:t>
            </a:r>
            <a:r>
              <a:rPr lang="en-US" dirty="0" smtClean="0"/>
              <a:t>, </a:t>
            </a:r>
            <a:r>
              <a:rPr lang="en-US" dirty="0" err="1" smtClean="0"/>
              <a:t>comme</a:t>
            </a:r>
            <a:r>
              <a:rPr lang="en-US" dirty="0" smtClean="0"/>
              <a:t> le </a:t>
            </a:r>
            <a:r>
              <a:rPr lang="en-US" dirty="0" err="1" smtClean="0"/>
              <a:t>système</a:t>
            </a:r>
            <a:r>
              <a:rPr lang="en-US" dirty="0" smtClean="0"/>
              <a:t> de projection, </a:t>
            </a:r>
            <a:r>
              <a:rPr lang="en-US" dirty="0" err="1" smtClean="0"/>
              <a:t>l’étendue</a:t>
            </a:r>
            <a:r>
              <a:rPr lang="en-US" dirty="0" smtClean="0"/>
              <a:t> </a:t>
            </a:r>
            <a:r>
              <a:rPr lang="en-US" dirty="0" err="1" smtClean="0"/>
              <a:t>géographique</a:t>
            </a:r>
            <a:r>
              <a:rPr lang="en-US" dirty="0" smtClean="0"/>
              <a:t>, le style </a:t>
            </a:r>
            <a:r>
              <a:rPr lang="en-US" dirty="0" err="1" smtClean="0"/>
              <a:t>associé</a:t>
            </a:r>
            <a:r>
              <a:rPr lang="en-US" dirty="0" smtClean="0"/>
              <a:t> et </a:t>
            </a:r>
            <a:r>
              <a:rPr lang="en-US" dirty="0" err="1" smtClean="0"/>
              <a:t>autres</a:t>
            </a:r>
            <a:endParaRPr lang="en-US" dirty="0" smtClean="0"/>
          </a:p>
          <a:p>
            <a:pPr marL="0" lvl="1"/>
            <a:endParaRPr lang="en-US" b="1" dirty="0" smtClean="0"/>
          </a:p>
          <a:p>
            <a:pPr marL="0" lvl="1">
              <a:buFont typeface="Arial"/>
              <a:buChar char="•"/>
            </a:pPr>
            <a:r>
              <a:rPr lang="en-US" b="1" dirty="0" smtClean="0"/>
              <a:t> </a:t>
            </a:r>
            <a:r>
              <a:rPr lang="en-US" b="1" dirty="0" err="1" smtClean="0"/>
              <a:t>Groupe</a:t>
            </a:r>
            <a:r>
              <a:rPr lang="en-US" b="1" dirty="0" smtClean="0"/>
              <a:t> de couches</a:t>
            </a:r>
            <a:r>
              <a:rPr lang="en-US" dirty="0" smtClean="0"/>
              <a:t>:</a:t>
            </a:r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collection de couches</a:t>
            </a:r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rend possible </a:t>
            </a:r>
            <a:r>
              <a:rPr lang="en-US" dirty="0" err="1" smtClean="0"/>
              <a:t>l’interrogation</a:t>
            </a:r>
            <a:r>
              <a:rPr lang="en-US" dirty="0" smtClean="0"/>
              <a:t> de </a:t>
            </a:r>
            <a:r>
              <a:rPr lang="en-US" dirty="0" err="1" smtClean="0"/>
              <a:t>plusieurs</a:t>
            </a:r>
            <a:r>
              <a:rPr lang="en-US" dirty="0" smtClean="0"/>
              <a:t> couches via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seule</a:t>
            </a:r>
            <a:r>
              <a:rPr lang="en-US" dirty="0" smtClean="0"/>
              <a:t> </a:t>
            </a:r>
            <a:r>
              <a:rPr lang="en-US" dirty="0" err="1" smtClean="0"/>
              <a:t>requête</a:t>
            </a:r>
            <a:r>
              <a:rPr lang="en-US" dirty="0" smtClean="0"/>
              <a:t> WMS</a:t>
            </a:r>
          </a:p>
          <a:p>
            <a:pPr marL="457200" lvl="2">
              <a:buFont typeface="Wingdings" charset="2"/>
              <a:buChar char="Ø"/>
            </a:pPr>
            <a:r>
              <a:rPr lang="en-US" dirty="0" smtClean="0"/>
              <a:t> pertinent </a:t>
            </a:r>
            <a:r>
              <a:rPr lang="en-US" dirty="0" err="1" smtClean="0"/>
              <a:t>uniquement</a:t>
            </a:r>
            <a:r>
              <a:rPr lang="en-US" dirty="0" smtClean="0"/>
              <a:t> pour les </a:t>
            </a:r>
            <a:r>
              <a:rPr lang="en-US" dirty="0" err="1" smtClean="0"/>
              <a:t>requêtes</a:t>
            </a:r>
            <a:r>
              <a:rPr lang="en-US" dirty="0" smtClean="0"/>
              <a:t> WMS (WFS : </a:t>
            </a:r>
            <a:r>
              <a:rPr lang="en-US" dirty="0" err="1" smtClean="0"/>
              <a:t>aucun</a:t>
            </a:r>
            <a:r>
              <a:rPr lang="en-US" dirty="0" smtClean="0"/>
              <a:t> </a:t>
            </a:r>
            <a:r>
              <a:rPr lang="en-US" dirty="0" err="1" smtClean="0"/>
              <a:t>intérêt</a:t>
            </a:r>
            <a:r>
              <a:rPr lang="en-US" dirty="0" smtClean="0"/>
              <a:t>)</a:t>
            </a:r>
          </a:p>
          <a:p>
            <a:pPr marL="457200" lvl="2">
              <a:buFont typeface="Wingdings" charset="2"/>
              <a:buChar char="Ø"/>
            </a:pPr>
            <a:endParaRPr lang="en-US" dirty="0" smtClean="0"/>
          </a:p>
          <a:p>
            <a:pPr marL="0" lvl="2">
              <a:buFont typeface="Arial"/>
              <a:buChar char="•"/>
            </a:pPr>
            <a:r>
              <a:rPr lang="en-US" b="1" dirty="0" smtClean="0"/>
              <a:t> Style</a:t>
            </a:r>
            <a:r>
              <a:rPr lang="en-US" dirty="0" smtClean="0"/>
              <a:t>:</a:t>
            </a:r>
          </a:p>
          <a:p>
            <a:pPr marL="457200" lvl="3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r>
              <a:rPr lang="en-US" dirty="0" smtClean="0"/>
              <a:t> </a:t>
            </a:r>
            <a:r>
              <a:rPr lang="en-US" dirty="0" err="1" smtClean="0"/>
              <a:t>stocke</a:t>
            </a:r>
            <a:r>
              <a:rPr lang="en-US" dirty="0" smtClean="0"/>
              <a:t> et </a:t>
            </a:r>
            <a:r>
              <a:rPr lang="en-US" dirty="0" err="1" smtClean="0"/>
              <a:t>utilise</a:t>
            </a:r>
            <a:r>
              <a:rPr lang="en-US" dirty="0" smtClean="0"/>
              <a:t> les styles </a:t>
            </a:r>
            <a:r>
              <a:rPr lang="en-US" dirty="0" err="1" smtClean="0"/>
              <a:t>dans</a:t>
            </a:r>
            <a:r>
              <a:rPr lang="en-US" dirty="0" smtClean="0"/>
              <a:t> le format Styled Layer Descriptor (SLD)</a:t>
            </a:r>
          </a:p>
          <a:p>
            <a:pPr marL="457200" lvl="3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visualisation</a:t>
            </a:r>
            <a:r>
              <a:rPr lang="en-US" dirty="0" smtClean="0"/>
              <a:t> de la </a:t>
            </a:r>
            <a:r>
              <a:rPr lang="en-US" dirty="0" err="1" smtClean="0"/>
              <a:t>symbologie</a:t>
            </a:r>
            <a:r>
              <a:rPr lang="en-US" dirty="0" smtClean="0"/>
              <a:t> </a:t>
            </a:r>
            <a:r>
              <a:rPr lang="en-US" dirty="0" err="1" smtClean="0"/>
              <a:t>associée</a:t>
            </a:r>
            <a:r>
              <a:rPr lang="en-US" dirty="0" smtClean="0"/>
              <a:t> aux couches (</a:t>
            </a:r>
            <a:r>
              <a:rPr lang="en-US" dirty="0" err="1" smtClean="0"/>
              <a:t>couleur</a:t>
            </a:r>
            <a:r>
              <a:rPr lang="en-US" dirty="0" smtClean="0"/>
              <a:t>, </a:t>
            </a:r>
            <a:r>
              <a:rPr lang="en-US" dirty="0" err="1" smtClean="0"/>
              <a:t>forme</a:t>
            </a:r>
            <a:r>
              <a:rPr lang="en-US" dirty="0" smtClean="0"/>
              <a:t>, </a:t>
            </a:r>
            <a:r>
              <a:rPr lang="en-US" dirty="0" err="1" smtClean="0"/>
              <a:t>taille</a:t>
            </a:r>
            <a:r>
              <a:rPr lang="en-US" dirty="0" smtClean="0"/>
              <a:t>, …)</a:t>
            </a:r>
          </a:p>
          <a:p>
            <a:pPr marL="457200" lvl="3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associée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au </a:t>
            </a:r>
            <a:r>
              <a:rPr lang="en-US" dirty="0" err="1" smtClean="0"/>
              <a:t>moins</a:t>
            </a:r>
            <a:r>
              <a:rPr lang="en-US" dirty="0" smtClean="0"/>
              <a:t> un style.    </a:t>
            </a:r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284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Concepts </a:t>
            </a:r>
            <a:r>
              <a:rPr lang="en-US" b="1" i="1" dirty="0" err="1" smtClean="0"/>
              <a:t>liés</a:t>
            </a:r>
            <a:r>
              <a:rPr lang="en-US" b="1" i="1" dirty="0" smtClean="0"/>
              <a:t> </a:t>
            </a:r>
            <a:r>
              <a:rPr lang="en-US" b="1" i="1" dirty="0" err="1" smtClean="0"/>
              <a:t>à</a:t>
            </a:r>
            <a:r>
              <a:rPr lang="en-US" b="1" i="1" dirty="0" smtClean="0"/>
              <a:t> </a:t>
            </a:r>
            <a:r>
              <a:rPr lang="en-US" b="1" i="1" dirty="0" err="1" smtClean="0"/>
              <a:t>GeoServer</a:t>
            </a:r>
            <a:r>
              <a:rPr lang="en-US" b="1" i="1" dirty="0" smtClean="0"/>
              <a:t> (suite)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199" y="1352656"/>
            <a:ext cx="86868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dirty="0" smtClean="0"/>
              <a:t> interface </a:t>
            </a:r>
            <a:r>
              <a:rPr lang="en-US" dirty="0" err="1" smtClean="0"/>
              <a:t>d’administration</a:t>
            </a:r>
            <a:r>
              <a:rPr lang="en-US" dirty="0" smtClean="0"/>
              <a:t> en </a:t>
            </a:r>
            <a:r>
              <a:rPr lang="en-US" dirty="0" err="1" smtClean="0"/>
              <a:t>ligne</a:t>
            </a:r>
            <a:r>
              <a:rPr lang="en-US" dirty="0" smtClean="0"/>
              <a:t> </a:t>
            </a:r>
            <a:r>
              <a:rPr lang="en-US" dirty="0" err="1" smtClean="0"/>
              <a:t>disponible</a:t>
            </a:r>
            <a:r>
              <a:rPr lang="en-US" dirty="0" smtClean="0"/>
              <a:t> par </a:t>
            </a:r>
            <a:r>
              <a:rPr lang="en-US" dirty="0" err="1" smtClean="0"/>
              <a:t>défaut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l’adresse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smtClean="0">
                <a:hlinkClick r:id="rId2"/>
              </a:rPr>
              <a:t>http://localhost:8080/geoserver</a:t>
            </a: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authentification</a:t>
            </a:r>
            <a:r>
              <a:rPr lang="en-US" dirty="0" smtClean="0"/>
              <a:t> </a:t>
            </a:r>
            <a:r>
              <a:rPr lang="en-US" dirty="0" err="1" smtClean="0"/>
              <a:t>requise</a:t>
            </a:r>
            <a:r>
              <a:rPr lang="en-US" dirty="0" smtClean="0"/>
              <a:t> (par </a:t>
            </a:r>
            <a:r>
              <a:rPr lang="en-US" dirty="0" err="1" smtClean="0"/>
              <a:t>défaut</a:t>
            </a:r>
            <a:r>
              <a:rPr lang="en-US" dirty="0" smtClean="0"/>
              <a:t> </a:t>
            </a:r>
            <a:r>
              <a:rPr lang="en-US" dirty="0" err="1" smtClean="0"/>
              <a:t>admin:geoserver</a:t>
            </a:r>
            <a:r>
              <a:rPr lang="en-US" dirty="0" smtClean="0"/>
              <a:t>)</a:t>
            </a:r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/>
            <a:r>
              <a:rPr lang="en-US" dirty="0" smtClean="0"/>
              <a:t> </a:t>
            </a:r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endParaRPr lang="en-US" dirty="0" smtClean="0"/>
          </a:p>
          <a:p>
            <a:pPr marL="0" lvl="1">
              <a:buFont typeface="Arial"/>
              <a:buChar char="•"/>
            </a:pPr>
            <a:r>
              <a:rPr lang="en-US" dirty="0" smtClean="0"/>
              <a:t> le lien “Layer Preview” </a:t>
            </a:r>
            <a:r>
              <a:rPr lang="en-US" dirty="0" err="1" smtClean="0"/>
              <a:t>permet</a:t>
            </a:r>
            <a:r>
              <a:rPr lang="en-US" dirty="0" smtClean="0"/>
              <a:t> de </a:t>
            </a:r>
            <a:r>
              <a:rPr lang="en-US" dirty="0" err="1" smtClean="0"/>
              <a:t>visualiser</a:t>
            </a:r>
            <a:r>
              <a:rPr lang="en-US" dirty="0" smtClean="0"/>
              <a:t> les couches </a:t>
            </a:r>
            <a:r>
              <a:rPr lang="en-US" dirty="0" err="1" smtClean="0"/>
              <a:t>actuellement</a:t>
            </a:r>
            <a:r>
              <a:rPr lang="en-US" dirty="0" smtClean="0"/>
              <a:t> </a:t>
            </a:r>
            <a:r>
              <a:rPr lang="en-US" dirty="0" err="1" smtClean="0"/>
              <a:t>servies</a:t>
            </a:r>
            <a:r>
              <a:rPr lang="en-US" dirty="0" smtClean="0"/>
              <a:t> par </a:t>
            </a:r>
            <a:r>
              <a:rPr lang="en-US" dirty="0" err="1" smtClean="0"/>
              <a:t>GeoServer</a:t>
            </a:r>
            <a:r>
              <a:rPr lang="en-US" dirty="0"/>
              <a:t> </a:t>
            </a:r>
            <a:r>
              <a:rPr lang="en-US" dirty="0" smtClean="0"/>
              <a:t>(pas </a:t>
            </a:r>
            <a:r>
              <a:rPr lang="en-US" dirty="0" err="1" smtClean="0"/>
              <a:t>besoin</a:t>
            </a:r>
            <a:r>
              <a:rPr lang="en-US" dirty="0" smtClean="0"/>
              <a:t> </a:t>
            </a:r>
            <a:r>
              <a:rPr lang="en-US" dirty="0" err="1" smtClean="0"/>
              <a:t>d’authentification</a:t>
            </a:r>
            <a:r>
              <a:rPr lang="en-US" dirty="0" smtClean="0"/>
              <a:t>)   </a:t>
            </a:r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5179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Concepts </a:t>
            </a:r>
            <a:r>
              <a:rPr lang="en-US" b="1" i="1" dirty="0" err="1" smtClean="0"/>
              <a:t>liés</a:t>
            </a:r>
            <a:r>
              <a:rPr lang="en-US" b="1" i="1" dirty="0" smtClean="0"/>
              <a:t> </a:t>
            </a:r>
            <a:r>
              <a:rPr lang="en-US" b="1" i="1" dirty="0" err="1" smtClean="0"/>
              <a:t>à</a:t>
            </a:r>
            <a:r>
              <a:rPr lang="en-US" b="1" i="1" dirty="0" smtClean="0"/>
              <a:t> </a:t>
            </a:r>
            <a:r>
              <a:rPr lang="en-US" b="1" i="1" dirty="0" err="1" smtClean="0"/>
              <a:t>GeoServer</a:t>
            </a:r>
            <a:r>
              <a:rPr lang="en-US" b="1" i="1" dirty="0" smtClean="0"/>
              <a:t> : module </a:t>
            </a:r>
            <a:r>
              <a:rPr lang="en-US" b="1" i="1" dirty="0" err="1" smtClean="0"/>
              <a:t>d’administration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24" y="2843300"/>
            <a:ext cx="3143610" cy="934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797" y="2702958"/>
            <a:ext cx="2847518" cy="1490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89" y="5179081"/>
            <a:ext cx="897581" cy="5496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967" y="5016027"/>
            <a:ext cx="1914672" cy="11367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276" y="5302365"/>
            <a:ext cx="1306011" cy="6104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57965" y="5359391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653534" y="5359391"/>
            <a:ext cx="252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06171" y="307881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1202267" y="4613097"/>
            <a:ext cx="7264400" cy="155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L’information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spatiale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affecte</a:t>
            </a:r>
            <a:endParaRPr lang="en-US" sz="4000" dirty="0">
              <a:ea typeface="Gill Sans" pitchFamily="-84" charset="0"/>
              <a:cs typeface="Gill Sans" pitchFamily="-84" charset="0"/>
            </a:endParaRPr>
          </a:p>
          <a:p>
            <a:pPr algn="ctr"/>
            <a:r>
              <a:rPr lang="en-US" sz="4000" dirty="0">
                <a:ea typeface="Gill Sans" pitchFamily="-84" charset="0"/>
                <a:cs typeface="Gill Sans" pitchFamily="-84" charset="0"/>
              </a:rPr>
              <a:t>60 - 80% 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de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toutes</a:t>
            </a:r>
            <a:r>
              <a:rPr lang="en-US" sz="4000" dirty="0" smtClean="0">
                <a:ea typeface="Gill Sans" pitchFamily="-84" charset="0"/>
                <a:cs typeface="Gill Sans" pitchFamily="-84" charset="0"/>
              </a:rPr>
              <a:t> les </a:t>
            </a:r>
            <a:r>
              <a:rPr lang="en-US" sz="4000" dirty="0" err="1" smtClean="0">
                <a:ea typeface="Gill Sans" pitchFamily="-84" charset="0"/>
                <a:cs typeface="Gill Sans" pitchFamily="-84" charset="0"/>
              </a:rPr>
              <a:t>décisions</a:t>
            </a:r>
            <a:endParaRPr lang="en-US" sz="4000" dirty="0">
              <a:ea typeface="Gill Sans" pitchFamily="-84" charset="0"/>
              <a:cs typeface="Gill Sans" pitchFamily="-8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3975" y="905192"/>
            <a:ext cx="4141946" cy="37079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788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GeoServer</a:t>
            </a:r>
            <a:r>
              <a:rPr lang="en-US" b="1" i="1" dirty="0" smtClean="0"/>
              <a:t>: </a:t>
            </a:r>
            <a:r>
              <a:rPr lang="en-US" b="1" i="1" dirty="0" err="1" smtClean="0"/>
              <a:t>Créer</a:t>
            </a:r>
            <a:r>
              <a:rPr lang="en-US" b="1" i="1" dirty="0" smtClean="0"/>
              <a:t> un </a:t>
            </a:r>
            <a:r>
              <a:rPr lang="en-US" b="1" i="1" dirty="0" err="1" smtClean="0"/>
              <a:t>espace</a:t>
            </a:r>
            <a:r>
              <a:rPr lang="en-US" b="1" i="1" dirty="0" smtClean="0"/>
              <a:t> de travail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1352657"/>
            <a:ext cx="5779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+mj-lt"/>
              <a:buAutoNum type="arabicParenR"/>
            </a:pPr>
            <a:r>
              <a:rPr lang="en-US" dirty="0" err="1"/>
              <a:t>D</a:t>
            </a:r>
            <a:r>
              <a:rPr lang="en-US" dirty="0" err="1" smtClean="0"/>
              <a:t>epuis</a:t>
            </a:r>
            <a:r>
              <a:rPr lang="en-US" dirty="0" smtClean="0"/>
              <a:t> le dashboard (</a:t>
            </a:r>
            <a:r>
              <a:rPr lang="en-US" dirty="0" smtClean="0">
                <a:hlinkClick r:id="rId2"/>
              </a:rPr>
              <a:t>http://localhost:8080/geoserver</a:t>
            </a:r>
            <a:r>
              <a:rPr lang="en-US" dirty="0" smtClean="0"/>
              <a:t>), </a:t>
            </a: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“</a:t>
            </a:r>
            <a:r>
              <a:rPr lang="en-US" dirty="0" err="1" smtClean="0"/>
              <a:t>Espaces</a:t>
            </a:r>
            <a:r>
              <a:rPr lang="en-US" dirty="0" smtClean="0"/>
              <a:t> de travail”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“</a:t>
            </a:r>
            <a:r>
              <a:rPr lang="en-US" dirty="0" err="1" smtClean="0"/>
              <a:t>Ajouter</a:t>
            </a:r>
            <a:r>
              <a:rPr lang="en-US" dirty="0" smtClean="0"/>
              <a:t> un </a:t>
            </a:r>
            <a:r>
              <a:rPr lang="en-US" dirty="0" err="1" smtClean="0"/>
              <a:t>nouvel</a:t>
            </a:r>
            <a:r>
              <a:rPr lang="en-US" dirty="0" smtClean="0"/>
              <a:t> </a:t>
            </a:r>
            <a:r>
              <a:rPr lang="en-US" dirty="0" err="1" smtClean="0"/>
              <a:t>espace</a:t>
            </a:r>
            <a:r>
              <a:rPr lang="en-US" dirty="0" smtClean="0"/>
              <a:t> de travail”</a:t>
            </a:r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en-US" dirty="0" err="1" smtClean="0"/>
              <a:t>Saisir</a:t>
            </a:r>
            <a:r>
              <a:rPr lang="en-US" dirty="0" smtClean="0"/>
              <a:t> le nom du </a:t>
            </a:r>
            <a:r>
              <a:rPr lang="en-US" dirty="0" err="1" smtClean="0"/>
              <a:t>nouvel</a:t>
            </a:r>
            <a:r>
              <a:rPr lang="en-US" dirty="0" smtClean="0"/>
              <a:t> </a:t>
            </a:r>
            <a:r>
              <a:rPr lang="en-US" dirty="0" err="1" smtClean="0"/>
              <a:t>espace</a:t>
            </a:r>
            <a:r>
              <a:rPr lang="en-US" dirty="0" smtClean="0"/>
              <a:t> de travail (ex: </a:t>
            </a:r>
            <a:r>
              <a:rPr lang="en-US" dirty="0" err="1" smtClean="0"/>
              <a:t>geoss</a:t>
            </a:r>
            <a:r>
              <a:rPr lang="en-US" dirty="0" smtClean="0"/>
              <a:t>), son URI (ex: </a:t>
            </a:r>
            <a:r>
              <a:rPr lang="en-US" dirty="0" smtClean="0">
                <a:hlinkClick r:id="rId3"/>
              </a:rPr>
              <a:t>http://localhost/geoss</a:t>
            </a:r>
            <a:r>
              <a:rPr lang="en-US" dirty="0" smtClean="0"/>
              <a:t>) et </a:t>
            </a:r>
            <a:r>
              <a:rPr lang="en-US" dirty="0" err="1" smtClean="0"/>
              <a:t>valider</a:t>
            </a: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92" y="1068731"/>
            <a:ext cx="893865" cy="7982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295" y="2086440"/>
            <a:ext cx="2293505" cy="9180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162" y="3480912"/>
            <a:ext cx="4195362" cy="23573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199" y="3857255"/>
            <a:ext cx="366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Votre</a:t>
            </a:r>
            <a:r>
              <a:rPr lang="en-US" dirty="0" smtClean="0"/>
              <a:t> </a:t>
            </a:r>
            <a:r>
              <a:rPr lang="en-US" dirty="0" err="1" smtClean="0"/>
              <a:t>nouvel</a:t>
            </a:r>
            <a:r>
              <a:rPr lang="en-US" dirty="0" smtClean="0"/>
              <a:t> </a:t>
            </a:r>
            <a:r>
              <a:rPr lang="en-US" dirty="0" err="1" smtClean="0"/>
              <a:t>espace</a:t>
            </a:r>
            <a:r>
              <a:rPr lang="en-US" dirty="0" smtClean="0"/>
              <a:t> de travail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créé</a:t>
            </a:r>
            <a:r>
              <a:rPr lang="en-US" dirty="0" smtClean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0" y="1352657"/>
            <a:ext cx="6096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+mj-lt"/>
              <a:buAutoNum type="arabicParenR"/>
            </a:pPr>
            <a:r>
              <a:rPr lang="en-US" dirty="0" err="1" smtClean="0"/>
              <a:t>Depuis</a:t>
            </a:r>
            <a:r>
              <a:rPr lang="en-US" dirty="0" smtClean="0"/>
              <a:t> le dashboard (</a:t>
            </a:r>
            <a:r>
              <a:rPr lang="en-US" dirty="0" smtClean="0">
                <a:hlinkClick r:id="rId2"/>
              </a:rPr>
              <a:t>http://localhost:8080/geoserver</a:t>
            </a:r>
            <a:r>
              <a:rPr lang="en-US" dirty="0" smtClean="0"/>
              <a:t>), </a:t>
            </a:r>
            <a:r>
              <a:rPr lang="en-US" dirty="0" err="1" smtClean="0"/>
              <a:t>sélectionner</a:t>
            </a:r>
            <a:r>
              <a:rPr lang="en-US" dirty="0" smtClean="0"/>
              <a:t> “</a:t>
            </a:r>
            <a:r>
              <a:rPr lang="en-US" dirty="0" err="1" smtClean="0"/>
              <a:t>Entrepôts</a:t>
            </a:r>
            <a:r>
              <a:rPr lang="en-US" dirty="0" smtClean="0"/>
              <a:t>”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“</a:t>
            </a:r>
            <a:r>
              <a:rPr lang="en-US" dirty="0" err="1" smtClean="0"/>
              <a:t>Ajouter</a:t>
            </a:r>
            <a:r>
              <a:rPr lang="en-US" dirty="0" smtClean="0"/>
              <a:t> un </a:t>
            </a:r>
            <a:r>
              <a:rPr lang="en-US" dirty="0" err="1" smtClean="0"/>
              <a:t>nouvel</a:t>
            </a:r>
            <a:r>
              <a:rPr lang="en-US" dirty="0" smtClean="0"/>
              <a:t> </a:t>
            </a:r>
            <a:r>
              <a:rPr lang="en-US" dirty="0" err="1" smtClean="0"/>
              <a:t>entrepôt</a:t>
            </a:r>
            <a:r>
              <a:rPr lang="en-US" dirty="0" smtClean="0"/>
              <a:t>”</a:t>
            </a:r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en-US" dirty="0" err="1" smtClean="0"/>
              <a:t>Sélectionner</a:t>
            </a:r>
            <a:r>
              <a:rPr lang="en-US" dirty="0" smtClean="0"/>
              <a:t> </a:t>
            </a:r>
            <a:r>
              <a:rPr lang="en-US" dirty="0" err="1" smtClean="0"/>
              <a:t>PostGIS</a:t>
            </a:r>
            <a:r>
              <a:rPr lang="en-US" dirty="0" smtClean="0"/>
              <a:t> </a:t>
            </a:r>
            <a:r>
              <a:rPr lang="en-US" dirty="0" err="1" smtClean="0"/>
              <a:t>comme</a:t>
            </a:r>
            <a:r>
              <a:rPr lang="en-US" dirty="0" smtClean="0"/>
              <a:t> type de </a:t>
            </a:r>
            <a:r>
              <a:rPr lang="en-US" dirty="0" err="1" smtClean="0"/>
              <a:t>données</a:t>
            </a: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endParaRPr lang="en-US" dirty="0" smtClean="0"/>
          </a:p>
          <a:p>
            <a:pPr marL="342900" lvl="1" indent="-342900">
              <a:buFont typeface="+mj-lt"/>
              <a:buAutoNum type="arabicParenR"/>
            </a:pPr>
            <a:r>
              <a:rPr lang="en-US" dirty="0" err="1" smtClean="0"/>
              <a:t>Remplir</a:t>
            </a:r>
            <a:r>
              <a:rPr lang="en-US" dirty="0" smtClean="0"/>
              <a:t> le </a:t>
            </a:r>
            <a:r>
              <a:rPr lang="en-US" dirty="0" err="1" smtClean="0"/>
              <a:t>formulaire</a:t>
            </a:r>
            <a:r>
              <a:rPr lang="en-US" dirty="0" smtClean="0"/>
              <a:t> avec le nom de la source de </a:t>
            </a:r>
            <a:r>
              <a:rPr lang="en-US" dirty="0" err="1" smtClean="0"/>
              <a:t>donnée</a:t>
            </a:r>
            <a:r>
              <a:rPr lang="en-US" dirty="0" smtClean="0"/>
              <a:t> (ex: </a:t>
            </a:r>
            <a:r>
              <a:rPr lang="en-US" dirty="0" err="1" smtClean="0"/>
              <a:t>cy_buffers</a:t>
            </a:r>
            <a:r>
              <a:rPr lang="en-US" dirty="0" smtClean="0"/>
              <a:t>) et </a:t>
            </a:r>
            <a:r>
              <a:rPr lang="en-US" dirty="0" err="1" smtClean="0"/>
              <a:t>sa</a:t>
            </a:r>
            <a:r>
              <a:rPr lang="en-US" dirty="0" smtClean="0"/>
              <a:t> description, </a:t>
            </a:r>
            <a:r>
              <a:rPr lang="en-US" dirty="0" err="1" smtClean="0"/>
              <a:t>ainsi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les </a:t>
            </a:r>
            <a:r>
              <a:rPr lang="en-US" dirty="0" err="1" smtClean="0"/>
              <a:t>paramètres</a:t>
            </a:r>
            <a:r>
              <a:rPr lang="en-US" dirty="0" smtClean="0"/>
              <a:t> de </a:t>
            </a:r>
            <a:r>
              <a:rPr lang="en-US" dirty="0" err="1" smtClean="0"/>
              <a:t>connexion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base de </a:t>
            </a:r>
            <a:r>
              <a:rPr lang="en-US" dirty="0" err="1" smtClean="0"/>
              <a:t>données</a:t>
            </a:r>
            <a:endParaRPr lang="en-US" dirty="0" smtClean="0"/>
          </a:p>
          <a:p>
            <a:pPr marL="342900" lvl="1" indent="-342900"/>
            <a:endParaRPr lang="en-US" dirty="0" smtClean="0"/>
          </a:p>
          <a:p>
            <a:pPr marL="342900" lvl="1" indent="-342900"/>
            <a:r>
              <a:rPr lang="en-US" dirty="0" smtClean="0"/>
              <a:t>A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stade</a:t>
            </a:r>
            <a:r>
              <a:rPr lang="en-US" dirty="0" smtClean="0"/>
              <a:t>, la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n’est</a:t>
            </a:r>
            <a:r>
              <a:rPr lang="en-US" dirty="0" smtClean="0"/>
              <a:t> pas encore </a:t>
            </a:r>
            <a:r>
              <a:rPr lang="en-US" dirty="0" err="1" smtClean="0"/>
              <a:t>publiée</a:t>
            </a:r>
            <a:endParaRPr lang="en-US" dirty="0" smtClean="0"/>
          </a:p>
          <a:p>
            <a:pPr marL="342900" lvl="1" indent="-342900"/>
            <a:endParaRPr lang="en-US" dirty="0" smtClean="0"/>
          </a:p>
          <a:p>
            <a:pPr marL="342900" lvl="1" indent="-342900"/>
            <a:r>
              <a:rPr lang="en-US" dirty="0" smtClean="0"/>
              <a:t>5) </a:t>
            </a: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b="1" dirty="0" err="1" smtClean="0"/>
              <a:t>Publier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388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GeoServer</a:t>
            </a:r>
            <a:r>
              <a:rPr lang="en-US" b="1" i="1" dirty="0" smtClean="0"/>
              <a:t>: </a:t>
            </a:r>
            <a:r>
              <a:rPr lang="en-US" b="1" i="1" dirty="0" err="1" smtClean="0"/>
              <a:t>Publier</a:t>
            </a:r>
            <a:r>
              <a:rPr lang="en-US" b="1" i="1" dirty="0" smtClean="0"/>
              <a:t> </a:t>
            </a:r>
            <a:r>
              <a:rPr lang="en-US" b="1" i="1" dirty="0" err="1" smtClean="0"/>
              <a:t>une</a:t>
            </a:r>
            <a:r>
              <a:rPr lang="en-US" b="1" i="1" dirty="0" smtClean="0"/>
              <a:t> </a:t>
            </a:r>
            <a:r>
              <a:rPr lang="en-US" b="1" i="1" dirty="0" err="1" smtClean="0"/>
              <a:t>couche</a:t>
            </a:r>
            <a:r>
              <a:rPr lang="en-US" b="1" i="1" dirty="0" smtClean="0"/>
              <a:t> </a:t>
            </a:r>
            <a:r>
              <a:rPr lang="en-US" b="1" i="1" dirty="0" err="1" smtClean="0"/>
              <a:t>PostGIS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258" y="978256"/>
            <a:ext cx="860827" cy="7488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823374"/>
            <a:ext cx="2577254" cy="104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258" y="3133480"/>
            <a:ext cx="1515571" cy="19735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104" y="5756702"/>
            <a:ext cx="3583380" cy="5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466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GeoServer</a:t>
            </a:r>
            <a:r>
              <a:rPr lang="en-US" b="1" i="1" dirty="0" smtClean="0"/>
              <a:t>: </a:t>
            </a:r>
            <a:r>
              <a:rPr lang="en-US" b="1" i="1" dirty="0"/>
              <a:t>: </a:t>
            </a:r>
            <a:r>
              <a:rPr lang="en-US" b="1" i="1" dirty="0" err="1"/>
              <a:t>Publier</a:t>
            </a:r>
            <a:r>
              <a:rPr lang="en-US" b="1" i="1" dirty="0"/>
              <a:t> </a:t>
            </a:r>
            <a:r>
              <a:rPr lang="en-US" b="1" i="1" dirty="0" err="1"/>
              <a:t>une</a:t>
            </a:r>
            <a:r>
              <a:rPr lang="en-US" b="1" i="1" dirty="0"/>
              <a:t> </a:t>
            </a:r>
            <a:r>
              <a:rPr lang="en-US" b="1" i="1" dirty="0" err="1"/>
              <a:t>couche</a:t>
            </a:r>
            <a:r>
              <a:rPr lang="en-US" b="1" i="1" dirty="0"/>
              <a:t> </a:t>
            </a:r>
            <a:r>
              <a:rPr lang="en-US" b="1" i="1" dirty="0" err="1" smtClean="0"/>
              <a:t>PostGIS</a:t>
            </a:r>
            <a:r>
              <a:rPr lang="en-US" b="1" i="1" dirty="0" smtClean="0"/>
              <a:t> (suite)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1352657"/>
            <a:ext cx="5191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en-US" dirty="0" smtClean="0"/>
              <a:t>6) </a:t>
            </a:r>
            <a:r>
              <a:rPr lang="en-US" dirty="0" err="1" smtClean="0"/>
              <a:t>Remplir</a:t>
            </a:r>
            <a:r>
              <a:rPr lang="en-US" dirty="0" smtClean="0"/>
              <a:t> les </a:t>
            </a:r>
            <a:r>
              <a:rPr lang="en-US" dirty="0" err="1" smtClean="0"/>
              <a:t>infos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l’onglet</a:t>
            </a:r>
            <a:r>
              <a:rPr lang="en-US" dirty="0" smtClean="0"/>
              <a:t> “</a:t>
            </a:r>
            <a:r>
              <a:rPr lang="en-US" dirty="0" err="1" smtClean="0"/>
              <a:t>Données</a:t>
            </a:r>
            <a:r>
              <a:rPr lang="en-US" dirty="0" smtClean="0"/>
              <a:t>”, en </a:t>
            </a:r>
            <a:r>
              <a:rPr lang="en-US" dirty="0" err="1" smtClean="0"/>
              <a:t>particulier</a:t>
            </a:r>
            <a:r>
              <a:rPr lang="en-US" dirty="0" smtClean="0"/>
              <a:t>: le nom, le </a:t>
            </a:r>
            <a:r>
              <a:rPr lang="en-US" dirty="0" err="1" smtClean="0"/>
              <a:t>système</a:t>
            </a:r>
            <a:r>
              <a:rPr lang="en-US" dirty="0" smtClean="0"/>
              <a:t> de projection </a:t>
            </a:r>
            <a:r>
              <a:rPr lang="en-US" dirty="0" err="1" smtClean="0"/>
              <a:t>déclaré</a:t>
            </a:r>
            <a:r>
              <a:rPr lang="en-US" dirty="0" smtClean="0"/>
              <a:t>, </a:t>
            </a:r>
            <a:r>
              <a:rPr lang="en-US" dirty="0" err="1" smtClean="0"/>
              <a:t>l’étendue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827" y="764704"/>
            <a:ext cx="1542745" cy="19145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572" y="907900"/>
            <a:ext cx="1684611" cy="15393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" y="2275986"/>
            <a:ext cx="46633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1" indent="17463"/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fois</a:t>
            </a:r>
            <a:r>
              <a:rPr lang="en-US" dirty="0" smtClean="0"/>
              <a:t> </a:t>
            </a:r>
            <a:r>
              <a:rPr lang="en-US" dirty="0" err="1" smtClean="0"/>
              <a:t>validé</a:t>
            </a:r>
            <a:r>
              <a:rPr lang="en-US" dirty="0" smtClean="0"/>
              <a:t>, </a:t>
            </a:r>
            <a:r>
              <a:rPr lang="en-US" dirty="0" err="1" smtClean="0"/>
              <a:t>votre</a:t>
            </a:r>
            <a:r>
              <a:rPr lang="en-US" dirty="0" smtClean="0"/>
              <a:t>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publié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r>
              <a:rPr lang="en-US" dirty="0" smtClean="0"/>
              <a:t>! </a:t>
            </a:r>
          </a:p>
          <a:p>
            <a:pPr marL="1588" lvl="1" indent="17463"/>
            <a:endParaRPr lang="en-US" dirty="0" smtClean="0"/>
          </a:p>
          <a:p>
            <a:pPr marL="1588" lvl="1" indent="17463"/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pouvez</a:t>
            </a:r>
            <a:r>
              <a:rPr lang="en-US" dirty="0" smtClean="0"/>
              <a:t> le </a:t>
            </a:r>
            <a:r>
              <a:rPr lang="en-US" dirty="0" err="1" smtClean="0"/>
              <a:t>vérifier</a:t>
            </a:r>
            <a:r>
              <a:rPr lang="en-US" dirty="0" smtClean="0"/>
              <a:t> en </a:t>
            </a:r>
            <a:r>
              <a:rPr lang="en-US" dirty="0" err="1" smtClean="0"/>
              <a:t>allant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lien “Layer Preview”</a:t>
            </a:r>
          </a:p>
          <a:p>
            <a:pPr marL="1588" lvl="1" indent="17463"/>
            <a:endParaRPr lang="en-US" dirty="0" smtClean="0"/>
          </a:p>
          <a:p>
            <a:pPr marL="1588" lvl="1" indent="17463"/>
            <a:r>
              <a:rPr lang="en-US" dirty="0" smtClean="0"/>
              <a:t>Nous </a:t>
            </a:r>
            <a:r>
              <a:rPr lang="en-US" dirty="0" err="1" smtClean="0"/>
              <a:t>verrons</a:t>
            </a:r>
            <a:r>
              <a:rPr lang="en-US" dirty="0" smtClean="0"/>
              <a:t> plus </a:t>
            </a:r>
            <a:r>
              <a:rPr lang="en-US" dirty="0" err="1" smtClean="0"/>
              <a:t>tard</a:t>
            </a:r>
            <a:r>
              <a:rPr lang="en-US" dirty="0" smtClean="0"/>
              <a:t> comment changer le style</a:t>
            </a:r>
          </a:p>
          <a:p>
            <a:pPr marL="1588" lvl="1" indent="17463"/>
            <a:endParaRPr lang="en-US" dirty="0" smtClean="0"/>
          </a:p>
          <a:p>
            <a:pPr marL="1588" lvl="1" indent="17463"/>
            <a:r>
              <a:rPr lang="en-US" dirty="0" smtClean="0"/>
              <a:t>Pour </a:t>
            </a:r>
            <a:r>
              <a:rPr lang="en-US" dirty="0" err="1" smtClean="0"/>
              <a:t>publier</a:t>
            </a:r>
            <a:r>
              <a:rPr lang="en-US" dirty="0" smtClean="0"/>
              <a:t> des </a:t>
            </a:r>
            <a:r>
              <a:rPr lang="en-US" dirty="0" err="1" smtClean="0"/>
              <a:t>fichiers</a:t>
            </a:r>
            <a:r>
              <a:rPr lang="en-US" dirty="0" smtClean="0"/>
              <a:t> de </a:t>
            </a:r>
            <a:r>
              <a:rPr lang="en-US" dirty="0" err="1" smtClean="0"/>
              <a:t>forme</a:t>
            </a:r>
            <a:r>
              <a:rPr lang="en-US" dirty="0" smtClean="0"/>
              <a:t>, des </a:t>
            </a:r>
            <a:r>
              <a:rPr lang="en-US" dirty="0" err="1" smtClean="0"/>
              <a:t>rasters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d’autres</a:t>
            </a:r>
            <a:r>
              <a:rPr lang="en-US" dirty="0" smtClean="0"/>
              <a:t> formats de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suivre</a:t>
            </a:r>
            <a:r>
              <a:rPr lang="en-US" dirty="0" smtClean="0"/>
              <a:t> la </a:t>
            </a:r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procédure</a:t>
            </a:r>
            <a:endParaRPr lang="en-US" dirty="0" smtClean="0"/>
          </a:p>
          <a:p>
            <a:pPr marL="1588" lvl="1" indent="17463"/>
            <a:r>
              <a:rPr lang="en-US" dirty="0" smtClean="0"/>
              <a:t>   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016339"/>
            <a:ext cx="1306830" cy="8002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004419" y="4241621"/>
            <a:ext cx="4004764" cy="4472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896" y="4925064"/>
            <a:ext cx="3495351" cy="143128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59575" y="390879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059575" y="2647007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1" y="1191548"/>
            <a:ext cx="5138196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 err="1" smtClean="0"/>
              <a:t>GeoServer</a:t>
            </a:r>
            <a:r>
              <a:rPr lang="en-US" dirty="0" smtClean="0"/>
              <a:t> </a:t>
            </a:r>
            <a:r>
              <a:rPr lang="en-US" dirty="0" err="1" smtClean="0"/>
              <a:t>utilise</a:t>
            </a:r>
            <a:r>
              <a:rPr lang="en-US" dirty="0" smtClean="0"/>
              <a:t> le </a:t>
            </a:r>
            <a:r>
              <a:rPr lang="en-US" dirty="0" err="1" smtClean="0"/>
              <a:t>langage</a:t>
            </a:r>
            <a:r>
              <a:rPr lang="en-US" dirty="0" smtClean="0"/>
              <a:t> Styled Layer Descriptor (SLD) pour </a:t>
            </a:r>
            <a:r>
              <a:rPr lang="en-US" dirty="0" err="1" smtClean="0"/>
              <a:t>décrire</a:t>
            </a:r>
            <a:r>
              <a:rPr lang="en-US" dirty="0" smtClean="0"/>
              <a:t> la </a:t>
            </a:r>
            <a:r>
              <a:rPr lang="en-US" dirty="0" err="1" smtClean="0"/>
              <a:t>donnée</a:t>
            </a:r>
            <a:r>
              <a:rPr lang="en-US" dirty="0" smtClean="0"/>
              <a:t> </a:t>
            </a:r>
            <a:r>
              <a:rPr lang="en-US" dirty="0" err="1" smtClean="0"/>
              <a:t>géographique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publiée</a:t>
            </a:r>
            <a:r>
              <a:rPr lang="en-US" dirty="0" smtClean="0"/>
              <a:t> </a:t>
            </a:r>
            <a:r>
              <a:rPr lang="en-US" dirty="0" err="1" smtClean="0"/>
              <a:t>doit</a:t>
            </a:r>
            <a:r>
              <a:rPr lang="en-US" dirty="0" smtClean="0"/>
              <a:t> </a:t>
            </a:r>
            <a:r>
              <a:rPr lang="en-US" dirty="0" err="1" smtClean="0"/>
              <a:t>avoir</a:t>
            </a:r>
            <a:r>
              <a:rPr lang="en-US" dirty="0" smtClean="0"/>
              <a:t> un style </a:t>
            </a:r>
            <a:r>
              <a:rPr lang="en-US" dirty="0" err="1" smtClean="0"/>
              <a:t>associé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Structure </a:t>
            </a:r>
            <a:r>
              <a:rPr lang="en-US" dirty="0" err="1" smtClean="0"/>
              <a:t>typique</a:t>
            </a:r>
            <a:r>
              <a:rPr lang="en-US" dirty="0" smtClean="0"/>
              <a:t> d’un </a:t>
            </a:r>
            <a:r>
              <a:rPr lang="en-US" dirty="0" err="1" smtClean="0"/>
              <a:t>fichier</a:t>
            </a:r>
            <a:r>
              <a:rPr lang="en-US" dirty="0" smtClean="0"/>
              <a:t> .</a:t>
            </a:r>
            <a:r>
              <a:rPr lang="en-US" dirty="0" err="1" smtClean="0"/>
              <a:t>sld</a:t>
            </a:r>
            <a:r>
              <a:rPr lang="en-US" dirty="0"/>
              <a:t> </a:t>
            </a:r>
            <a:r>
              <a:rPr lang="en-US" dirty="0" smtClean="0"/>
              <a:t>:</a:t>
            </a:r>
          </a:p>
          <a:p>
            <a:pPr marL="800100" lvl="2" indent="-342900">
              <a:buFont typeface="Courier New"/>
              <a:buChar char="o"/>
            </a:pPr>
            <a:r>
              <a:rPr lang="en-US" dirty="0" err="1" smtClean="0"/>
              <a:t>Entête</a:t>
            </a:r>
            <a:r>
              <a:rPr lang="en-US" dirty="0" smtClean="0"/>
              <a:t> : </a:t>
            </a:r>
            <a:r>
              <a:rPr lang="en-US" dirty="0" err="1" smtClean="0"/>
              <a:t>contient</a:t>
            </a:r>
            <a:r>
              <a:rPr lang="en-US" dirty="0" smtClean="0"/>
              <a:t> de la </a:t>
            </a:r>
            <a:r>
              <a:rPr lang="en-US" dirty="0" err="1" smtClean="0"/>
              <a:t>métadonnée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les </a:t>
            </a:r>
            <a:r>
              <a:rPr lang="en-US" dirty="0" err="1" smtClean="0"/>
              <a:t>espaces</a:t>
            </a:r>
            <a:r>
              <a:rPr lang="en-US" dirty="0" smtClean="0"/>
              <a:t> de </a:t>
            </a:r>
            <a:r>
              <a:rPr lang="en-US" dirty="0" err="1" smtClean="0"/>
              <a:t>nommage</a:t>
            </a:r>
            <a:r>
              <a:rPr lang="en-US" dirty="0" smtClean="0"/>
              <a:t> XML</a:t>
            </a:r>
          </a:p>
          <a:p>
            <a:pPr marL="800100" lvl="2" indent="-342900">
              <a:buFont typeface="Courier New"/>
              <a:buChar char="o"/>
            </a:pPr>
            <a:r>
              <a:rPr lang="en-US" dirty="0" err="1" smtClean="0"/>
              <a:t>FeatureTypeStyle</a:t>
            </a:r>
            <a:r>
              <a:rPr lang="en-US" dirty="0" smtClean="0"/>
              <a:t> : </a:t>
            </a:r>
            <a:r>
              <a:rPr lang="en-US" dirty="0" err="1" smtClean="0"/>
              <a:t>groupe</a:t>
            </a:r>
            <a:r>
              <a:rPr lang="en-US" dirty="0" smtClean="0"/>
              <a:t> de </a:t>
            </a:r>
            <a:r>
              <a:rPr lang="en-US" dirty="0" err="1" smtClean="0"/>
              <a:t>règles</a:t>
            </a:r>
            <a:r>
              <a:rPr lang="en-US" dirty="0" smtClean="0"/>
              <a:t> de style</a:t>
            </a:r>
          </a:p>
          <a:p>
            <a:pPr marL="800100" lvl="2" indent="-342900">
              <a:buFont typeface="Courier New"/>
              <a:buChar char="o"/>
            </a:pPr>
            <a:r>
              <a:rPr lang="en-US" dirty="0" smtClean="0"/>
              <a:t>Rules : </a:t>
            </a:r>
            <a:r>
              <a:rPr lang="en-US" dirty="0" err="1" smtClean="0"/>
              <a:t>règle</a:t>
            </a:r>
            <a:r>
              <a:rPr lang="en-US" dirty="0" smtClean="0"/>
              <a:t> de style unique</a:t>
            </a:r>
          </a:p>
          <a:p>
            <a:pPr marL="800100" lvl="2" indent="-342900">
              <a:buFont typeface="Courier New"/>
              <a:buChar char="o"/>
            </a:pPr>
            <a:r>
              <a:rPr lang="en-US" dirty="0" smtClean="0"/>
              <a:t>Symbolizers : instruction </a:t>
            </a:r>
            <a:r>
              <a:rPr lang="en-US" dirty="0" err="1" smtClean="0"/>
              <a:t>sur</a:t>
            </a:r>
            <a:r>
              <a:rPr lang="en-US" dirty="0" smtClean="0"/>
              <a:t> le style. 5 types:</a:t>
            </a:r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PointSymbolizer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LineSymbolizer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PolygonSymbolizer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RasterSymbolizer</a:t>
            </a:r>
            <a:endParaRPr lang="en-US" dirty="0" smtClean="0"/>
          </a:p>
          <a:p>
            <a:pPr marL="1257300" lvl="3" indent="-342900">
              <a:buFont typeface="Wingdings" charset="2"/>
              <a:buChar char="Ø"/>
            </a:pPr>
            <a:r>
              <a:rPr lang="en-US" dirty="0" err="1" smtClean="0"/>
              <a:t>TextSymbolizer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826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GeoServer</a:t>
            </a:r>
            <a:r>
              <a:rPr lang="en-US" b="1" i="1" dirty="0" smtClean="0"/>
              <a:t>: styles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397" y="907900"/>
            <a:ext cx="3514688" cy="27653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696" y="4104265"/>
            <a:ext cx="2196552" cy="164741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5400000">
            <a:off x="7132429" y="370407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483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GeoServer</a:t>
            </a:r>
            <a:r>
              <a:rPr lang="en-US" b="1" i="1" dirty="0" smtClean="0"/>
              <a:t>: styles (suite)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503941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en-US" dirty="0" smtClean="0"/>
              <a:t>Pour modifier un style: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AutoNum type="arabicParenR"/>
            </a:pPr>
            <a:r>
              <a:rPr lang="en-US" dirty="0" err="1" smtClean="0"/>
              <a:t>Sélectionner</a:t>
            </a:r>
            <a:r>
              <a:rPr lang="en-US" dirty="0" smtClean="0"/>
              <a:t> le lien “Styles”</a:t>
            </a:r>
          </a:p>
          <a:p>
            <a:pPr marL="342900" lvl="1" indent="-342900">
              <a:buAutoNum type="arabicParenR"/>
            </a:pPr>
            <a:endParaRPr lang="en-US" dirty="0" smtClean="0"/>
          </a:p>
          <a:p>
            <a:pPr marL="342900" lvl="1" indent="-342900">
              <a:buAutoNum type="arabicParenR"/>
            </a:pP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nom du style </a:t>
            </a:r>
            <a:r>
              <a:rPr lang="en-US" dirty="0" err="1" smtClean="0"/>
              <a:t>afin</a:t>
            </a:r>
            <a:r>
              <a:rPr lang="en-US" dirty="0" smtClean="0"/>
              <a:t> de </a:t>
            </a:r>
            <a:r>
              <a:rPr lang="en-US" dirty="0" err="1" smtClean="0"/>
              <a:t>l’éditer</a:t>
            </a:r>
            <a:r>
              <a:rPr lang="en-US" dirty="0" smtClean="0"/>
              <a:t> (ex: polygon), </a:t>
            </a:r>
            <a:r>
              <a:rPr lang="en-US" dirty="0" err="1" smtClean="0"/>
              <a:t>ce</a:t>
            </a:r>
            <a:r>
              <a:rPr lang="en-US" dirty="0" smtClean="0"/>
              <a:t> qui </a:t>
            </a:r>
            <a:r>
              <a:rPr lang="en-US" dirty="0" err="1" smtClean="0"/>
              <a:t>ouvre</a:t>
            </a:r>
            <a:r>
              <a:rPr lang="en-US" dirty="0" smtClean="0"/>
              <a:t> </a:t>
            </a:r>
            <a:r>
              <a:rPr lang="en-US" dirty="0" err="1" smtClean="0"/>
              <a:t>l’éditeur</a:t>
            </a:r>
            <a:r>
              <a:rPr lang="en-US" dirty="0" smtClean="0"/>
              <a:t> de style</a:t>
            </a:r>
            <a:br>
              <a:rPr lang="en-US" dirty="0" smtClean="0"/>
            </a:br>
            <a:r>
              <a:rPr lang="en-US" dirty="0" smtClean="0"/>
              <a:t>Par </a:t>
            </a:r>
            <a:r>
              <a:rPr lang="en-US" dirty="0" err="1" smtClean="0"/>
              <a:t>exemple</a:t>
            </a:r>
            <a:r>
              <a:rPr lang="en-US" dirty="0" smtClean="0"/>
              <a:t>, </a:t>
            </a:r>
            <a:r>
              <a:rPr lang="en-US" dirty="0" err="1" smtClean="0"/>
              <a:t>trouvez</a:t>
            </a:r>
            <a:r>
              <a:rPr lang="en-US" dirty="0" smtClean="0"/>
              <a:t> la </a:t>
            </a:r>
            <a:r>
              <a:rPr lang="en-US" dirty="0" err="1" smtClean="0"/>
              <a:t>ligne</a:t>
            </a:r>
            <a:r>
              <a:rPr lang="en-US" dirty="0" smtClean="0"/>
              <a:t> qui </a:t>
            </a:r>
            <a:r>
              <a:rPr lang="en-US" dirty="0" err="1" smtClean="0"/>
              <a:t>comence</a:t>
            </a:r>
            <a:r>
              <a:rPr lang="en-US" dirty="0" smtClean="0"/>
              <a:t> par &lt;</a:t>
            </a:r>
            <a:r>
              <a:rPr lang="en-US" dirty="0" err="1" smtClean="0"/>
              <a:t>CssParameter</a:t>
            </a:r>
            <a:r>
              <a:rPr lang="en-US" dirty="0" smtClean="0"/>
              <a:t> name="fill"&gt; et </a:t>
            </a:r>
            <a:r>
              <a:rPr lang="en-US" dirty="0" err="1" smtClean="0"/>
              <a:t>modifiez</a:t>
            </a:r>
            <a:r>
              <a:rPr lang="en-US" dirty="0" smtClean="0"/>
              <a:t> le code RGB en #</a:t>
            </a:r>
            <a:r>
              <a:rPr lang="en-US" b="1" dirty="0" smtClean="0"/>
              <a:t>0000ff (bleu).</a:t>
            </a:r>
          </a:p>
          <a:p>
            <a:pPr marL="342900" lvl="1" indent="-342900"/>
            <a:endParaRPr lang="en-US" b="1" dirty="0" smtClean="0"/>
          </a:p>
          <a:p>
            <a:pPr marL="342900" lvl="1" indent="-342900"/>
            <a:r>
              <a:rPr lang="en-US" dirty="0" smtClean="0"/>
              <a:t>3) Faire les modifications </a:t>
            </a:r>
            <a:r>
              <a:rPr lang="en-US" dirty="0" err="1" smtClean="0"/>
              <a:t>nécessaires</a:t>
            </a:r>
            <a:r>
              <a:rPr lang="en-US" dirty="0" smtClean="0"/>
              <a:t>, </a:t>
            </a:r>
            <a:r>
              <a:rPr lang="en-US" dirty="0" err="1" smtClean="0"/>
              <a:t>valider</a:t>
            </a:r>
            <a:r>
              <a:rPr lang="en-US" dirty="0" smtClean="0"/>
              <a:t> et </a:t>
            </a:r>
            <a:r>
              <a:rPr lang="en-US" dirty="0" err="1" smtClean="0"/>
              <a:t>sauvegarder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465" y="415457"/>
            <a:ext cx="1103741" cy="10424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664" y="2028139"/>
            <a:ext cx="3244592" cy="33572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800" y="4633698"/>
            <a:ext cx="1986711" cy="3640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198" y="5366081"/>
            <a:ext cx="1778001" cy="7127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961174" y="4996749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1" y="1191548"/>
            <a:ext cx="5039419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r>
              <a:rPr lang="en-US" dirty="0" smtClean="0"/>
              <a:t>Pour </a:t>
            </a:r>
            <a:r>
              <a:rPr lang="en-US" dirty="0" err="1" smtClean="0"/>
              <a:t>associer</a:t>
            </a:r>
            <a:r>
              <a:rPr lang="en-US" dirty="0" smtClean="0"/>
              <a:t> un style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couche</a:t>
            </a:r>
            <a:r>
              <a:rPr lang="en-US" dirty="0" smtClean="0"/>
              <a:t> :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AutoNum type="arabicParenR"/>
            </a:pPr>
            <a:r>
              <a:rPr lang="en-US" dirty="0" err="1" smtClean="0"/>
              <a:t>Sélectionner</a:t>
            </a:r>
            <a:r>
              <a:rPr lang="en-US" dirty="0" smtClean="0"/>
              <a:t> la </a:t>
            </a:r>
            <a:r>
              <a:rPr lang="en-US" dirty="0" err="1" smtClean="0"/>
              <a:t>couche</a:t>
            </a:r>
            <a:r>
              <a:rPr lang="en-US" dirty="0" smtClean="0"/>
              <a:t> en question (ex: </a:t>
            </a:r>
            <a:r>
              <a:rPr lang="en-US" dirty="0" err="1" smtClean="0"/>
              <a:t>geoss:cy_buffers</a:t>
            </a:r>
            <a:r>
              <a:rPr lang="en-US" dirty="0" smtClean="0"/>
              <a:t>)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AutoNum type="arabicParenR"/>
            </a:pP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l’onglet</a:t>
            </a:r>
            <a:r>
              <a:rPr lang="en-US" dirty="0" smtClean="0"/>
              <a:t> “Publication” et </a:t>
            </a:r>
            <a:r>
              <a:rPr lang="en-US" dirty="0" err="1" smtClean="0"/>
              <a:t>choisir</a:t>
            </a:r>
            <a:r>
              <a:rPr lang="en-US" dirty="0" smtClean="0"/>
              <a:t> “Style par </a:t>
            </a:r>
            <a:r>
              <a:rPr lang="en-US" dirty="0" err="1" smtClean="0"/>
              <a:t>défaut</a:t>
            </a:r>
            <a:r>
              <a:rPr lang="en-US" dirty="0" smtClean="0"/>
              <a:t>”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AutoNum type="arabicParenR"/>
            </a:pPr>
            <a:r>
              <a:rPr lang="en-US" dirty="0" err="1" smtClean="0"/>
              <a:t>Naviguer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liste</a:t>
            </a:r>
            <a:r>
              <a:rPr lang="en-US" dirty="0" smtClean="0"/>
              <a:t> </a:t>
            </a:r>
            <a:r>
              <a:rPr lang="en-US" dirty="0" err="1" smtClean="0"/>
              <a:t>déroulante</a:t>
            </a:r>
            <a:r>
              <a:rPr lang="en-US" dirty="0" smtClean="0"/>
              <a:t> des styles par </a:t>
            </a:r>
            <a:r>
              <a:rPr lang="en-US" dirty="0" err="1" smtClean="0"/>
              <a:t>défaut</a:t>
            </a:r>
            <a:r>
              <a:rPr lang="en-US" dirty="0" smtClean="0"/>
              <a:t> et </a:t>
            </a:r>
            <a:r>
              <a:rPr lang="en-US" dirty="0" err="1" smtClean="0"/>
              <a:t>sélectionner</a:t>
            </a:r>
            <a:r>
              <a:rPr lang="en-US" dirty="0" smtClean="0"/>
              <a:t> </a:t>
            </a:r>
            <a:r>
              <a:rPr lang="en-US" dirty="0" err="1" smtClean="0"/>
              <a:t>celle</a:t>
            </a:r>
            <a:r>
              <a:rPr lang="en-US" dirty="0" smtClean="0"/>
              <a:t> qui </a:t>
            </a:r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intéresse</a:t>
            </a:r>
            <a:r>
              <a:rPr lang="en-US" dirty="0" smtClean="0"/>
              <a:t> (ex: </a:t>
            </a:r>
            <a:r>
              <a:rPr lang="en-US" dirty="0" err="1" smtClean="0"/>
              <a:t>cy_buffers_yellow_red</a:t>
            </a:r>
            <a:r>
              <a:rPr lang="en-US" dirty="0" smtClean="0"/>
              <a:t>)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AutoNum type="arabicParenR"/>
            </a:pPr>
            <a:r>
              <a:rPr lang="en-US" dirty="0" err="1" smtClean="0"/>
              <a:t>Sauvegarder</a:t>
            </a:r>
            <a:endParaRPr lang="en-US" dirty="0" smtClean="0"/>
          </a:p>
          <a:p>
            <a:pPr marL="342900" lvl="1" indent="-342900">
              <a:buAutoNum type="arabicParenR"/>
            </a:pPr>
            <a:endParaRPr lang="en-US" dirty="0" smtClean="0"/>
          </a:p>
          <a:p>
            <a:pPr marL="342900" lvl="1" indent="-342900"/>
            <a:r>
              <a:rPr lang="en-US" dirty="0" err="1" smtClean="0"/>
              <a:t>Votre</a:t>
            </a:r>
            <a:r>
              <a:rPr lang="en-US" dirty="0" smtClean="0"/>
              <a:t> </a:t>
            </a:r>
            <a:r>
              <a:rPr lang="en-US" dirty="0" err="1" smtClean="0"/>
              <a:t>couche</a:t>
            </a:r>
            <a:r>
              <a:rPr lang="en-US" dirty="0" smtClean="0"/>
              <a:t> a </a:t>
            </a:r>
            <a:r>
              <a:rPr lang="en-US" dirty="0" err="1" smtClean="0"/>
              <a:t>maintenant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nouvelle </a:t>
            </a:r>
            <a:r>
              <a:rPr lang="en-US" dirty="0" err="1" smtClean="0"/>
              <a:t>symbologie</a:t>
            </a:r>
            <a:r>
              <a:rPr lang="en-US" dirty="0" smtClean="0"/>
              <a:t> ! </a:t>
            </a:r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499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GeoServer</a:t>
            </a:r>
            <a:r>
              <a:rPr lang="en-US" b="1" i="1" dirty="0" smtClean="0"/>
              <a:t>: styles (suite)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199" y="1352656"/>
            <a:ext cx="8686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  <a:p>
            <a:pPr marL="355600" lvl="1"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974" y="305682"/>
            <a:ext cx="1081826" cy="10610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986266" y="1709513"/>
            <a:ext cx="3157734" cy="4148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465" y="2275986"/>
            <a:ext cx="1096872" cy="1708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150" y="4119188"/>
            <a:ext cx="897187" cy="10352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12630" y="136670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812630" y="2023966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812630" y="3867535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704" y="5457635"/>
            <a:ext cx="1847851" cy="75567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812630" y="5154404"/>
            <a:ext cx="390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37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GeoExplorer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656646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 err="1" smtClean="0"/>
              <a:t>Outil</a:t>
            </a:r>
            <a:r>
              <a:rPr lang="en-US" dirty="0" smtClean="0"/>
              <a:t> de </a:t>
            </a:r>
            <a:r>
              <a:rPr lang="en-US" dirty="0" err="1" smtClean="0"/>
              <a:t>visualisation</a:t>
            </a:r>
            <a:r>
              <a:rPr lang="en-US" dirty="0" smtClean="0"/>
              <a:t> </a:t>
            </a:r>
            <a:r>
              <a:rPr lang="en-US" dirty="0" err="1" smtClean="0"/>
              <a:t>disponible</a:t>
            </a:r>
            <a:r>
              <a:rPr lang="en-US" dirty="0" smtClean="0"/>
              <a:t> </a:t>
            </a:r>
            <a:r>
              <a:rPr lang="en-US" dirty="0" err="1" smtClean="0"/>
              <a:t>depuis</a:t>
            </a:r>
            <a:r>
              <a:rPr lang="en-US" dirty="0" smtClean="0"/>
              <a:t> le dashboard</a:t>
            </a:r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De </a:t>
            </a:r>
            <a:r>
              <a:rPr lang="en-US" dirty="0" err="1" smtClean="0"/>
              <a:t>nouvelles</a:t>
            </a:r>
            <a:r>
              <a:rPr lang="en-US" dirty="0" smtClean="0"/>
              <a:t> couches </a:t>
            </a:r>
            <a:r>
              <a:rPr lang="en-US" dirty="0" err="1" smtClean="0"/>
              <a:t>peuvent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ajoutées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partir</a:t>
            </a:r>
            <a:r>
              <a:rPr lang="en-US" dirty="0" smtClean="0"/>
              <a:t> du </a:t>
            </a:r>
            <a:r>
              <a:rPr lang="en-US" dirty="0" err="1" smtClean="0"/>
              <a:t>bouton</a:t>
            </a:r>
            <a:r>
              <a:rPr lang="en-US" dirty="0" smtClean="0"/>
              <a:t> </a:t>
            </a:r>
            <a:r>
              <a:rPr lang="en-US" dirty="0" err="1" smtClean="0"/>
              <a:t>vert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en-US" dirty="0" err="1" smtClean="0"/>
              <a:t>GeoExplorer</a:t>
            </a:r>
            <a:r>
              <a:rPr lang="en-US" dirty="0" smtClean="0"/>
              <a:t> </a:t>
            </a:r>
            <a:r>
              <a:rPr lang="en-US" dirty="0" err="1" smtClean="0"/>
              <a:t>permet</a:t>
            </a:r>
            <a:r>
              <a:rPr lang="en-US" dirty="0" smtClean="0"/>
              <a:t> </a:t>
            </a:r>
            <a:r>
              <a:rPr lang="en-US" dirty="0" err="1" smtClean="0"/>
              <a:t>également</a:t>
            </a:r>
            <a:r>
              <a:rPr lang="en-US" dirty="0" smtClean="0"/>
              <a:t> de modifier le style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couche</a:t>
            </a:r>
            <a:r>
              <a:rPr lang="en-US" dirty="0" smtClean="0"/>
              <a:t> (</a:t>
            </a:r>
            <a:r>
              <a:rPr lang="en-US" dirty="0" err="1" smtClean="0"/>
              <a:t>requiert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authentification</a:t>
            </a:r>
            <a:r>
              <a:rPr lang="en-US" dirty="0" smtClean="0"/>
              <a:t>). </a:t>
            </a:r>
            <a:r>
              <a:rPr lang="en-US" b="1" dirty="0" smtClean="0"/>
              <a:t>Attention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!!!</a:t>
            </a:r>
            <a:r>
              <a:rPr lang="en-US" dirty="0" smtClean="0"/>
              <a:t> </a:t>
            </a:r>
            <a:r>
              <a:rPr lang="en-US" b="1" dirty="0" err="1" smtClean="0"/>
              <a:t>Cela</a:t>
            </a:r>
            <a:r>
              <a:rPr lang="en-US" b="1" dirty="0" smtClean="0"/>
              <a:t> </a:t>
            </a:r>
            <a:r>
              <a:rPr lang="en-US" b="1" dirty="0" err="1" smtClean="0"/>
              <a:t>modifie</a:t>
            </a:r>
            <a:r>
              <a:rPr lang="en-US" b="1" dirty="0" smtClean="0"/>
              <a:t> </a:t>
            </a:r>
            <a:r>
              <a:rPr lang="en-US" b="1" dirty="0" err="1" smtClean="0"/>
              <a:t>directement</a:t>
            </a:r>
            <a:r>
              <a:rPr lang="en-US" b="1" dirty="0" smtClean="0"/>
              <a:t> le SLD, et </a:t>
            </a:r>
            <a:r>
              <a:rPr lang="en-US" b="1" dirty="0" err="1" smtClean="0"/>
              <a:t>va</a:t>
            </a:r>
            <a:r>
              <a:rPr lang="en-US" b="1" dirty="0" smtClean="0"/>
              <a:t> changer la </a:t>
            </a:r>
            <a:r>
              <a:rPr lang="en-US" b="1" dirty="0" err="1" smtClean="0"/>
              <a:t>symbologie</a:t>
            </a:r>
            <a:r>
              <a:rPr lang="en-US" b="1" dirty="0" smtClean="0"/>
              <a:t> de </a:t>
            </a:r>
            <a:r>
              <a:rPr lang="en-US" b="1" dirty="0" err="1" smtClean="0"/>
              <a:t>toutes</a:t>
            </a:r>
            <a:r>
              <a:rPr lang="en-US" b="1" dirty="0" smtClean="0"/>
              <a:t> les couches qui y </a:t>
            </a:r>
            <a:r>
              <a:rPr lang="en-US" b="1" dirty="0" err="1" smtClean="0"/>
              <a:t>sont</a:t>
            </a:r>
            <a:r>
              <a:rPr lang="en-US" b="1" dirty="0" smtClean="0"/>
              <a:t> </a:t>
            </a:r>
            <a:r>
              <a:rPr lang="en-US" b="1" dirty="0" err="1" smtClean="0"/>
              <a:t>associées</a:t>
            </a:r>
            <a:r>
              <a:rPr lang="en-US" b="1" dirty="0" smtClean="0"/>
              <a:t> !!!</a:t>
            </a:r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689" y="415457"/>
            <a:ext cx="738940" cy="7526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675" y="1703713"/>
            <a:ext cx="2002725" cy="21998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5400000">
            <a:off x="7937709" y="1277232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43801" y="3895276"/>
            <a:ext cx="5851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Cela</a:t>
            </a:r>
            <a:r>
              <a:rPr lang="en-US" dirty="0" smtClean="0"/>
              <a:t> </a:t>
            </a:r>
            <a:r>
              <a:rPr lang="en-US" dirty="0" err="1" smtClean="0"/>
              <a:t>modifie</a:t>
            </a:r>
            <a:r>
              <a:rPr lang="en-US" dirty="0" smtClean="0"/>
              <a:t> non </a:t>
            </a:r>
            <a:r>
              <a:rPr lang="en-US" dirty="0" err="1" smtClean="0"/>
              <a:t>seulement</a:t>
            </a:r>
            <a:r>
              <a:rPr lang="en-US" dirty="0" smtClean="0"/>
              <a:t> le SLD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également</a:t>
            </a:r>
            <a:r>
              <a:rPr lang="en-US" dirty="0" smtClean="0"/>
              <a:t> la </a:t>
            </a:r>
            <a:r>
              <a:rPr lang="en-US" dirty="0" err="1" smtClean="0"/>
              <a:t>symbologie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1" y="1191548"/>
            <a:ext cx="7896383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 smtClean="0"/>
              <a:t>Google Earth </a:t>
            </a:r>
            <a:r>
              <a:rPr lang="en-US" dirty="0" err="1" smtClean="0"/>
              <a:t>est</a:t>
            </a:r>
            <a:r>
              <a:rPr lang="en-US" dirty="0" smtClean="0"/>
              <a:t> un </a:t>
            </a:r>
            <a:r>
              <a:rPr lang="en-US" dirty="0" err="1" smtClean="0"/>
              <a:t>outil</a:t>
            </a:r>
            <a:r>
              <a:rPr lang="en-US" dirty="0" smtClean="0"/>
              <a:t> de </a:t>
            </a:r>
            <a:r>
              <a:rPr lang="en-US" dirty="0" err="1" smtClean="0"/>
              <a:t>visualisation</a:t>
            </a:r>
            <a:r>
              <a:rPr lang="en-US" dirty="0" smtClean="0"/>
              <a:t> 3D puissant.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err="1" smtClean="0"/>
              <a:t>N’importe</a:t>
            </a:r>
            <a:r>
              <a:rPr lang="en-US" dirty="0" smtClean="0"/>
              <a:t> </a:t>
            </a:r>
            <a:r>
              <a:rPr lang="en-US" dirty="0" err="1" smtClean="0"/>
              <a:t>quelle</a:t>
            </a:r>
            <a:r>
              <a:rPr lang="en-US" dirty="0" smtClean="0"/>
              <a:t>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servie</a:t>
            </a:r>
            <a:r>
              <a:rPr lang="en-US" dirty="0" smtClean="0"/>
              <a:t> par </a:t>
            </a:r>
            <a:r>
              <a:rPr lang="en-US" dirty="0" err="1" smtClean="0"/>
              <a:t>GeoServer</a:t>
            </a:r>
            <a:r>
              <a:rPr lang="en-US" dirty="0" smtClean="0"/>
              <a:t>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être</a:t>
            </a:r>
            <a:r>
              <a:rPr lang="en-US" dirty="0" smtClean="0"/>
              <a:t> </a:t>
            </a:r>
            <a:r>
              <a:rPr lang="en-US" dirty="0" err="1" smtClean="0"/>
              <a:t>chargée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Google Earth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2 </a:t>
            </a:r>
            <a:r>
              <a:rPr lang="en-US" dirty="0" err="1" smtClean="0"/>
              <a:t>moyens</a:t>
            </a:r>
            <a:r>
              <a:rPr lang="en-US" dirty="0" smtClean="0"/>
              <a:t> de </a:t>
            </a:r>
            <a:r>
              <a:rPr lang="en-US" dirty="0" err="1" smtClean="0"/>
              <a:t>visualiser</a:t>
            </a:r>
            <a:r>
              <a:rPr lang="en-US" dirty="0" smtClean="0"/>
              <a:t> des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GeoServer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Google Earth:</a:t>
            </a:r>
          </a:p>
          <a:p>
            <a:pPr marL="800100" lvl="2" indent="-342900">
              <a:buFont typeface="Wingdings" charset="2"/>
              <a:buChar char="Ø"/>
            </a:pPr>
            <a:r>
              <a:rPr lang="en-US" dirty="0" smtClean="0"/>
              <a:t>De </a:t>
            </a:r>
            <a:r>
              <a:rPr lang="en-US" dirty="0" err="1" smtClean="0"/>
              <a:t>manière</a:t>
            </a:r>
            <a:r>
              <a:rPr lang="en-US" dirty="0" smtClean="0"/>
              <a:t> </a:t>
            </a:r>
            <a:r>
              <a:rPr lang="en-US" dirty="0" err="1" smtClean="0"/>
              <a:t>statique</a:t>
            </a:r>
            <a:r>
              <a:rPr lang="en-US" dirty="0" smtClean="0"/>
              <a:t> en </a:t>
            </a:r>
            <a:r>
              <a:rPr lang="en-US" dirty="0" err="1" smtClean="0"/>
              <a:t>chargeant</a:t>
            </a:r>
            <a:r>
              <a:rPr lang="en-US" dirty="0" smtClean="0"/>
              <a:t> un </a:t>
            </a:r>
            <a:r>
              <a:rPr lang="en-US" dirty="0" err="1" smtClean="0"/>
              <a:t>fichier</a:t>
            </a:r>
            <a:r>
              <a:rPr lang="en-US" dirty="0" smtClean="0"/>
              <a:t> KML</a:t>
            </a:r>
          </a:p>
          <a:p>
            <a:pPr marL="800100" lvl="2" indent="-342900">
              <a:buFont typeface="Wingdings" charset="2"/>
              <a:buChar char="Ø"/>
            </a:pPr>
            <a:r>
              <a:rPr lang="en-US" dirty="0" smtClean="0"/>
              <a:t>En </a:t>
            </a:r>
            <a:r>
              <a:rPr lang="en-US" dirty="0" err="1" smtClean="0"/>
              <a:t>utilisant</a:t>
            </a:r>
            <a:r>
              <a:rPr lang="en-US" dirty="0" smtClean="0"/>
              <a:t> un “Network Link” et en se </a:t>
            </a:r>
            <a:r>
              <a:rPr lang="en-US" dirty="0" err="1" smtClean="0"/>
              <a:t>connectant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un “KML stream”</a:t>
            </a:r>
          </a:p>
          <a:p>
            <a:pPr marL="342900" lvl="1" indent="-342900">
              <a:buAutoNum type="arabicParenR"/>
            </a:pPr>
            <a:r>
              <a:rPr lang="en-US" dirty="0" smtClean="0"/>
              <a:t>Charger un </a:t>
            </a:r>
            <a:r>
              <a:rPr lang="en-US" dirty="0" err="1" smtClean="0"/>
              <a:t>fichier.kml</a:t>
            </a:r>
            <a:r>
              <a:rPr lang="en-US" dirty="0" smtClean="0"/>
              <a:t> :</a:t>
            </a:r>
          </a:p>
          <a:p>
            <a:pPr marL="342900" lvl="1" indent="-342900"/>
            <a:r>
              <a:rPr lang="en-US" dirty="0" smtClean="0"/>
              <a:t>1.1) </a:t>
            </a: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“Layer preview”</a:t>
            </a:r>
          </a:p>
          <a:p>
            <a:pPr marL="342900" lvl="1" indent="-342900"/>
            <a:r>
              <a:rPr lang="en-US" dirty="0" smtClean="0"/>
              <a:t>1.2) </a:t>
            </a:r>
            <a:r>
              <a:rPr lang="en-US" dirty="0" err="1" smtClean="0"/>
              <a:t>Sélectionner</a:t>
            </a:r>
            <a:r>
              <a:rPr lang="en-US" dirty="0" smtClean="0"/>
              <a:t> “Google Earth” </a:t>
            </a:r>
            <a:r>
              <a:rPr lang="en-US" dirty="0" err="1" smtClean="0"/>
              <a:t>dans</a:t>
            </a:r>
            <a:r>
              <a:rPr lang="en-US" dirty="0" smtClean="0"/>
              <a:t> la </a:t>
            </a:r>
            <a:r>
              <a:rPr lang="en-US" dirty="0" err="1" smtClean="0"/>
              <a:t>liste</a:t>
            </a:r>
            <a:r>
              <a:rPr lang="en-US" dirty="0" smtClean="0"/>
              <a:t> </a:t>
            </a:r>
            <a:r>
              <a:rPr lang="en-US" dirty="0" err="1" smtClean="0"/>
              <a:t>déroulante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droite</a:t>
            </a:r>
            <a:r>
              <a:rPr lang="en-US" dirty="0" smtClean="0"/>
              <a:t> de la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désirée</a:t>
            </a:r>
            <a:r>
              <a:rPr lang="en-US" dirty="0" smtClean="0"/>
              <a:t> (ex: </a:t>
            </a:r>
            <a:r>
              <a:rPr lang="en-US" dirty="0" err="1" smtClean="0"/>
              <a:t>geoss:lmz_po_shp</a:t>
            </a:r>
            <a:r>
              <a:rPr lang="en-US" dirty="0" smtClean="0"/>
              <a:t>) </a:t>
            </a:r>
            <a:r>
              <a:rPr lang="en-US" dirty="0" err="1" smtClean="0"/>
              <a:t>puis</a:t>
            </a:r>
            <a:r>
              <a:rPr lang="en-US" dirty="0" smtClean="0"/>
              <a:t> “Go”</a:t>
            </a:r>
          </a:p>
          <a:p>
            <a:pPr marL="342900" lvl="1" indent="-342900"/>
            <a:r>
              <a:rPr lang="en-US" dirty="0" smtClean="0"/>
              <a:t>1.3) Accepter </a:t>
            </a:r>
            <a:r>
              <a:rPr lang="en-US" dirty="0" err="1" smtClean="0"/>
              <a:t>l’ouverture</a:t>
            </a:r>
            <a:r>
              <a:rPr lang="en-US" dirty="0" smtClean="0"/>
              <a:t> du </a:t>
            </a:r>
            <a:r>
              <a:rPr lang="en-US" dirty="0" err="1" smtClean="0"/>
              <a:t>kmz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Google Earth</a:t>
            </a:r>
          </a:p>
          <a:p>
            <a:pPr marL="342900" lvl="1" indent="-342900"/>
            <a:r>
              <a:rPr lang="en-US" dirty="0" smtClean="0"/>
              <a:t>1.4) </a:t>
            </a:r>
            <a:r>
              <a:rPr lang="en-US" dirty="0" err="1" smtClean="0"/>
              <a:t>Cliquer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un des point/</a:t>
            </a:r>
            <a:r>
              <a:rPr lang="en-US" dirty="0" err="1" smtClean="0"/>
              <a:t>polygones</a:t>
            </a:r>
            <a:r>
              <a:rPr lang="en-US" dirty="0" smtClean="0"/>
              <a:t> de la </a:t>
            </a:r>
            <a:r>
              <a:rPr lang="en-US" dirty="0" err="1" smtClean="0"/>
              <a:t>couche</a:t>
            </a:r>
            <a:r>
              <a:rPr lang="en-US" dirty="0" smtClean="0"/>
              <a:t> </a:t>
            </a:r>
            <a:r>
              <a:rPr lang="en-US" dirty="0" err="1" smtClean="0"/>
              <a:t>afin</a:t>
            </a:r>
            <a:r>
              <a:rPr lang="en-US" dirty="0" smtClean="0"/>
              <a:t> de </a:t>
            </a:r>
            <a:r>
              <a:rPr lang="en-US" dirty="0" err="1" smtClean="0"/>
              <a:t>zoomer</a:t>
            </a:r>
            <a:r>
              <a:rPr lang="en-US" dirty="0" smtClean="0"/>
              <a:t> </a:t>
            </a:r>
            <a:r>
              <a:rPr lang="en-US" dirty="0" err="1" smtClean="0"/>
              <a:t>dessus</a:t>
            </a:r>
            <a:r>
              <a:rPr lang="en-US" dirty="0" smtClean="0"/>
              <a:t> et </a:t>
            </a:r>
            <a:r>
              <a:rPr lang="en-US" dirty="0" err="1" smtClean="0"/>
              <a:t>d’afficher</a:t>
            </a:r>
            <a:r>
              <a:rPr lang="en-US" dirty="0" smtClean="0"/>
              <a:t> les </a:t>
            </a:r>
            <a:r>
              <a:rPr lang="en-US" dirty="0" err="1" smtClean="0"/>
              <a:t>informations</a:t>
            </a:r>
            <a:r>
              <a:rPr lang="en-US" dirty="0" smtClean="0"/>
              <a:t> </a:t>
            </a:r>
            <a:r>
              <a:rPr lang="en-US" dirty="0" err="1" smtClean="0"/>
              <a:t>associées</a:t>
            </a:r>
            <a:r>
              <a:rPr lang="en-US" dirty="0" smtClean="0"/>
              <a:t>  </a:t>
            </a:r>
          </a:p>
          <a:p>
            <a:pPr marL="342900" lvl="1" indent="-342900"/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1445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Google Earth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9039"/>
            <a:ext cx="3127303" cy="4591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089" y="5408818"/>
            <a:ext cx="1422400" cy="10195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776" y="5382039"/>
            <a:ext cx="1622984" cy="104637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27303" y="577886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923489" y="577886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813" y="4921261"/>
            <a:ext cx="1621489" cy="150715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881760" y="5746594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15420" y="4887919"/>
            <a:ext cx="6390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2.4) Il </a:t>
            </a:r>
            <a:r>
              <a:rPr lang="en-US" dirty="0" err="1" smtClean="0"/>
              <a:t>est</a:t>
            </a:r>
            <a:r>
              <a:rPr lang="en-US" dirty="0" smtClean="0"/>
              <a:t> possible </a:t>
            </a:r>
            <a:r>
              <a:rPr lang="en-US" dirty="0" err="1" smtClean="0"/>
              <a:t>d’ajouter</a:t>
            </a:r>
            <a:r>
              <a:rPr lang="en-US" dirty="0" smtClean="0"/>
              <a:t> un </a:t>
            </a:r>
            <a:r>
              <a:rPr lang="en-US" dirty="0" err="1" smtClean="0"/>
              <a:t>filtre</a:t>
            </a:r>
            <a:r>
              <a:rPr lang="en-US" dirty="0" smtClean="0"/>
              <a:t> pour </a:t>
            </a:r>
            <a:r>
              <a:rPr lang="en-US" dirty="0" err="1" smtClean="0"/>
              <a:t>n’afficher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certaines</a:t>
            </a:r>
            <a:r>
              <a:rPr lang="en-US" dirty="0" smtClean="0"/>
              <a:t> </a:t>
            </a:r>
            <a:r>
              <a:rPr lang="en-US" dirty="0" err="1" smtClean="0"/>
              <a:t>entités</a:t>
            </a:r>
            <a:r>
              <a:rPr lang="en-US" dirty="0" smtClean="0"/>
              <a:t> -&gt; </a:t>
            </a:r>
            <a:r>
              <a:rPr lang="en-US" dirty="0" err="1" smtClean="0"/>
              <a:t>ajouter</a:t>
            </a:r>
            <a:r>
              <a:rPr lang="en-US" dirty="0" smtClean="0"/>
              <a:t> : &amp;</a:t>
            </a:r>
            <a:r>
              <a:rPr lang="en-US" dirty="0" err="1" smtClean="0"/>
              <a:t>cql_filter</a:t>
            </a:r>
            <a:r>
              <a:rPr lang="en-US" dirty="0" smtClean="0"/>
              <a:t>=LME_NAME=‘Faroe Plateau’ en fin </a:t>
            </a:r>
            <a:r>
              <a:rPr lang="en-US" dirty="0" err="1" smtClean="0"/>
              <a:t>d’URL</a:t>
            </a:r>
            <a:endParaRPr lang="en-US" dirty="0" smtClean="0"/>
          </a:p>
          <a:p>
            <a:r>
              <a:rPr lang="en-US" dirty="0" err="1" smtClean="0"/>
              <a:t>Avantage</a:t>
            </a:r>
            <a:r>
              <a:rPr lang="en-US" dirty="0" smtClean="0"/>
              <a:t> du “network link” : </a:t>
            </a:r>
            <a:r>
              <a:rPr lang="en-US" dirty="0" err="1" smtClean="0"/>
              <a:t>toute</a:t>
            </a:r>
            <a:r>
              <a:rPr lang="en-US" dirty="0" smtClean="0"/>
              <a:t> modification </a:t>
            </a:r>
            <a:r>
              <a:rPr lang="en-US" dirty="0" err="1" smtClean="0"/>
              <a:t>effectuée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la source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reflétée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.</a:t>
            </a:r>
            <a:r>
              <a:rPr lang="en-US" dirty="0" err="1" smtClean="0"/>
              <a:t>kmz</a:t>
            </a:r>
            <a:r>
              <a:rPr lang="en-US" dirty="0" smtClean="0"/>
              <a:t> !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Comment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publier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des </a:t>
            </a:r>
            <a:r>
              <a:rPr lang="en-US" sz="2600" b="1" dirty="0" err="1" smtClean="0">
                <a:solidFill>
                  <a:schemeClr val="bg1">
                    <a:lumMod val="75000"/>
                  </a:schemeClr>
                </a:solidFill>
              </a:rPr>
              <a:t>données</a:t>
            </a:r>
            <a:r>
              <a:rPr lang="en-US" sz="2600" b="1" dirty="0" smtClean="0">
                <a:solidFill>
                  <a:schemeClr val="bg1">
                    <a:lumMod val="75000"/>
                  </a:schemeClr>
                </a:solidFill>
              </a:rPr>
              <a:t> ?</a:t>
            </a:r>
            <a:endParaRPr lang="en-US" sz="2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7900"/>
            <a:ext cx="210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Google Earth (suite)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1" y="1191548"/>
            <a:ext cx="6566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/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pPr marL="342900" lvl="1" indent="-342900"/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615420" y="1472149"/>
            <a:ext cx="7861447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/>
            <a:r>
              <a:rPr lang="en-US" dirty="0" smtClean="0"/>
              <a:t>2) </a:t>
            </a:r>
            <a:r>
              <a:rPr lang="en-US" dirty="0" err="1" smtClean="0"/>
              <a:t>Utiliser</a:t>
            </a:r>
            <a:r>
              <a:rPr lang="en-US" dirty="0" smtClean="0"/>
              <a:t> un “Network Link” et se connecter </a:t>
            </a:r>
            <a:r>
              <a:rPr lang="en-US" dirty="0" err="1" smtClean="0"/>
              <a:t>à</a:t>
            </a:r>
            <a:r>
              <a:rPr lang="en-US" dirty="0" smtClean="0"/>
              <a:t> un “KML stream” :</a:t>
            </a:r>
          </a:p>
          <a:p>
            <a:pPr marL="342900" lvl="1" indent="-342900"/>
            <a:r>
              <a:rPr lang="en-US" dirty="0" smtClean="0"/>
              <a:t>2.1) </a:t>
            </a:r>
            <a:r>
              <a:rPr lang="en-US" dirty="0" err="1" smtClean="0"/>
              <a:t>Ajouter</a:t>
            </a:r>
            <a:r>
              <a:rPr lang="en-US" dirty="0" smtClean="0"/>
              <a:t> un nouveau “Network Link”</a:t>
            </a:r>
          </a:p>
          <a:p>
            <a:pPr marL="0" lvl="1" indent="12700"/>
            <a:r>
              <a:rPr lang="en-US" dirty="0" smtClean="0"/>
              <a:t>2.2) </a:t>
            </a:r>
            <a:r>
              <a:rPr lang="en-US" dirty="0" err="1" smtClean="0"/>
              <a:t>Remplir</a:t>
            </a:r>
            <a:r>
              <a:rPr lang="en-US" dirty="0" smtClean="0"/>
              <a:t> le </a:t>
            </a:r>
            <a:r>
              <a:rPr lang="en-US" dirty="0" err="1" smtClean="0"/>
              <a:t>formulaire</a:t>
            </a:r>
            <a:r>
              <a:rPr lang="en-US" dirty="0" smtClean="0"/>
              <a:t> </a:t>
            </a:r>
            <a:r>
              <a:rPr lang="en-US" dirty="0" err="1" smtClean="0"/>
              <a:t>comme</a:t>
            </a:r>
            <a:r>
              <a:rPr lang="en-US" dirty="0" smtClean="0"/>
              <a:t> suit :</a:t>
            </a:r>
          </a:p>
          <a:p>
            <a:pPr marL="719138" lvl="1" indent="-342900">
              <a:buFont typeface="Arial"/>
              <a:buChar char="•"/>
            </a:pPr>
            <a:r>
              <a:rPr lang="en-US" dirty="0" smtClean="0"/>
              <a:t>Nom : Large Marine Areas</a:t>
            </a:r>
          </a:p>
          <a:p>
            <a:pPr marL="719138" lvl="1" indent="-342900">
              <a:buFont typeface="Arial"/>
              <a:buChar char="•"/>
            </a:pPr>
            <a:r>
              <a:rPr lang="en-US" dirty="0" smtClean="0"/>
              <a:t>Lien : </a:t>
            </a:r>
            <a:r>
              <a:rPr lang="en-US" dirty="0" smtClean="0">
                <a:hlinkClick r:id="rId2"/>
              </a:rPr>
              <a:t>http://localhost:8080/geoserver/wms/kml?layers=geoss:lmz_po_shp</a:t>
            </a:r>
            <a:endParaRPr lang="en-US" dirty="0" smtClean="0"/>
          </a:p>
          <a:p>
            <a:pPr marL="0" lvl="1" indent="3175"/>
            <a:r>
              <a:rPr lang="en-US" dirty="0" smtClean="0"/>
              <a:t>2.3) </a:t>
            </a:r>
            <a:r>
              <a:rPr lang="en-US" dirty="0" err="1" smtClean="0"/>
              <a:t>Valider</a:t>
            </a:r>
            <a:endParaRPr lang="en-US" dirty="0" smtClean="0"/>
          </a:p>
          <a:p>
            <a:pPr marL="0" lvl="1" indent="3175"/>
            <a:endParaRPr lang="en-US" dirty="0" smtClean="0"/>
          </a:p>
          <a:p>
            <a:pPr marL="0" lvl="1" indent="3175"/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</a:t>
            </a:r>
            <a:r>
              <a:rPr lang="en-US" dirty="0" smtClean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29" y="3258546"/>
            <a:ext cx="1645271" cy="1323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258546"/>
            <a:ext cx="2052044" cy="1323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693147" y="3688140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858" y="5210044"/>
            <a:ext cx="1680942" cy="95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6021A-3E9D-954B-AEED-16E2F3D7148C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15457"/>
            <a:ext cx="8229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Comment documenter et </a:t>
            </a:r>
            <a:r>
              <a:rPr lang="en-US" sz="2600" b="1" dirty="0" err="1" smtClean="0"/>
              <a:t>rechercher</a:t>
            </a:r>
            <a:r>
              <a:rPr lang="en-US" sz="2600" b="1" dirty="0" smtClean="0"/>
              <a:t> des </a:t>
            </a:r>
            <a:r>
              <a:rPr lang="en-US" sz="2600" b="1" dirty="0" err="1" smtClean="0"/>
              <a:t>données</a:t>
            </a:r>
            <a:r>
              <a:rPr lang="en-US" sz="2600" b="1" dirty="0" smtClean="0"/>
              <a:t> ?</a:t>
            </a:r>
            <a:endParaRPr lang="en-US" sz="2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106"/>
            <a:ext cx="4552244" cy="34206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200" y="1970061"/>
            <a:ext cx="18777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Mots </a:t>
            </a:r>
            <a:r>
              <a:rPr lang="en-US" b="1" u="sng" dirty="0" err="1" smtClean="0"/>
              <a:t>clé</a:t>
            </a:r>
            <a:r>
              <a:rPr lang="en-US" b="1" u="sng" dirty="0" smtClean="0"/>
              <a:t>:</a:t>
            </a:r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CSW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GeoNetwork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ISO19115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ISO19139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Métadonnée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XML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0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6568</TotalTime>
  <Words>12488</Words>
  <Application>Microsoft Macintosh PowerPoint</Application>
  <PresentationFormat>On-screen Show (4:3)</PresentationFormat>
  <Paragraphs>1752</Paragraphs>
  <Slides>176</Slides>
  <Notes>102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176</vt:i4>
      </vt:variant>
    </vt:vector>
  </HeadingPairs>
  <TitlesOfParts>
    <vt:vector size="178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Services SDI</vt:lpstr>
      <vt:lpstr>PowerPoint Presentation</vt:lpstr>
      <vt:lpstr>PowerPoint Presentation</vt:lpstr>
      <vt:lpstr>PowerPoint Presentation</vt:lpstr>
      <vt:lpstr>PowerPoint Presentation</vt:lpstr>
      <vt:lpstr>Le problème de l’accès aux données</vt:lpstr>
      <vt:lpstr>Introduction au broker</vt:lpstr>
      <vt:lpstr>PowerPoint Presentation</vt:lpstr>
      <vt:lpstr> Le brokering convient à GEOSS</vt:lpstr>
      <vt:lpstr>GEOSS Common Infrastructure (GCI)</vt:lpstr>
      <vt:lpstr>Architecture générale du GCI</vt:lpstr>
      <vt:lpstr>Services de découverte</vt:lpstr>
      <vt:lpstr>Services d’accès</vt:lpstr>
      <vt:lpstr>Modèle de métadonnées commun</vt:lpstr>
      <vt:lpstr>Formats supportés en arrière-plan (backend)</vt:lpstr>
      <vt:lpstr>Formats supportés en arrière-plan (backend)</vt:lpstr>
      <vt:lpstr>Formats supportés en arrière-plan (backend)</vt:lpstr>
      <vt:lpstr>Formats supportés dans l’interface web (frontend)</vt:lpstr>
      <vt:lpstr>Fonctionnalités du GEO DAB</vt:lpstr>
      <vt:lpstr>Implémentation du GEO DAB</vt:lpstr>
      <vt:lpstr>Découverte sémantique inter-domaine</vt:lpstr>
      <vt:lpstr>Découverte sémantique inter-domaine</vt:lpstr>
      <vt:lpstr>Découverte sémantique inter-domaine</vt:lpstr>
      <vt:lpstr>Classification des résultats</vt:lpstr>
      <vt:lpstr>Visualisation dynamique des données</vt:lpstr>
      <vt:lpstr>Accès harmonisé aux données</vt:lpstr>
      <vt:lpstr>Extensibilité</vt:lpstr>
      <vt:lpstr>Extensibilité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Smith</dc:creator>
  <cp:lastModifiedBy>Pierre Lacroix</cp:lastModifiedBy>
  <cp:revision>594</cp:revision>
  <dcterms:created xsi:type="dcterms:W3CDTF">2014-06-13T09:23:45Z</dcterms:created>
  <dcterms:modified xsi:type="dcterms:W3CDTF">2014-09-09T10:37:38Z</dcterms:modified>
</cp:coreProperties>
</file>